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7" r:id="rId5"/>
    <p:sldId id="265" r:id="rId6"/>
    <p:sldId id="893" r:id="rId7"/>
    <p:sldId id="822" r:id="rId8"/>
    <p:sldId id="258" r:id="rId9"/>
    <p:sldId id="891" r:id="rId10"/>
    <p:sldId id="873" r:id="rId11"/>
    <p:sldId id="895" r:id="rId12"/>
    <p:sldId id="896" r:id="rId13"/>
    <p:sldId id="877" r:id="rId14"/>
    <p:sldId id="983" r:id="rId15"/>
    <p:sldId id="990" r:id="rId16"/>
    <p:sldId id="991" r:id="rId17"/>
    <p:sldId id="992" r:id="rId18"/>
    <p:sldId id="993" r:id="rId19"/>
    <p:sldId id="989" r:id="rId20"/>
    <p:sldId id="986" r:id="rId21"/>
    <p:sldId id="971" r:id="rId22"/>
    <p:sldId id="897" r:id="rId23"/>
    <p:sldId id="972" r:id="rId24"/>
    <p:sldId id="973" r:id="rId25"/>
    <p:sldId id="974" r:id="rId26"/>
    <p:sldId id="975" r:id="rId27"/>
    <p:sldId id="976" r:id="rId28"/>
    <p:sldId id="977" r:id="rId29"/>
    <p:sldId id="978" r:id="rId30"/>
    <p:sldId id="979" r:id="rId31"/>
    <p:sldId id="980" r:id="rId32"/>
    <p:sldId id="981" r:id="rId33"/>
    <p:sldId id="982" r:id="rId34"/>
    <p:sldId id="984" r:id="rId35"/>
    <p:sldId id="985" r:id="rId36"/>
    <p:sldId id="901" r:id="rId37"/>
    <p:sldId id="987" r:id="rId38"/>
    <p:sldId id="926" r:id="rId39"/>
    <p:sldId id="929" r:id="rId40"/>
    <p:sldId id="988" r:id="rId41"/>
    <p:sldId id="27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4AAEB-6CE6-787B-CD73-8FA0B64C4840}" v="3" dt="2024-12-23T10:43:44.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55988-C153-409D-ADA0-DCDEB4249859}" type="doc">
      <dgm:prSet loTypeId="urn:microsoft.com/office/officeart/2005/8/layout/cycle6" loCatId="relationship" qsTypeId="urn:microsoft.com/office/officeart/2005/8/quickstyle/simple1" qsCatId="simple" csTypeId="urn:microsoft.com/office/officeart/2005/8/colors/colorful5" csCatId="colorful" phldr="1"/>
      <dgm:spPr/>
    </dgm:pt>
    <dgm:pt modelId="{C8780C8E-61F5-436B-9121-F0EEAC7D44DD}">
      <dgm:prSet phldrT="[Text]"/>
      <dgm:spPr/>
      <dgm:t>
        <a:bodyPr/>
        <a:lstStyle/>
        <a:p>
          <a:r>
            <a:rPr lang="en-GB" dirty="0" err="1"/>
            <a:t>Vrij</a:t>
          </a:r>
          <a:r>
            <a:rPr lang="en-GB" dirty="0"/>
            <a:t> </a:t>
          </a:r>
          <a:r>
            <a:rPr lang="en-GB" dirty="0" err="1"/>
            <a:t>gegeven</a:t>
          </a:r>
          <a:endParaRPr lang="en-GB" dirty="0"/>
        </a:p>
      </dgm:t>
    </dgm:pt>
    <dgm:pt modelId="{7280EEB5-66B8-41AD-B97A-E59CD0EF79C8}" type="parTrans" cxnId="{94F337E9-BCCA-40EB-AA15-20DE16AE7099}">
      <dgm:prSet/>
      <dgm:spPr/>
      <dgm:t>
        <a:bodyPr/>
        <a:lstStyle/>
        <a:p>
          <a:endParaRPr lang="en-GB"/>
        </a:p>
      </dgm:t>
    </dgm:pt>
    <dgm:pt modelId="{F1CB401E-6C4D-4CD6-A038-23A8760C5E6B}" type="sibTrans" cxnId="{94F337E9-BCCA-40EB-AA15-20DE16AE7099}">
      <dgm:prSet/>
      <dgm:spPr/>
      <dgm:t>
        <a:bodyPr/>
        <a:lstStyle/>
        <a:p>
          <a:endParaRPr lang="en-GB"/>
        </a:p>
      </dgm:t>
    </dgm:pt>
    <dgm:pt modelId="{56895136-70EB-4365-AAB8-F41A7BA1EC7D}">
      <dgm:prSet phldrT="[Text]"/>
      <dgm:spPr/>
      <dgm:t>
        <a:bodyPr/>
        <a:lstStyle/>
        <a:p>
          <a:r>
            <a:rPr lang="en-GB" dirty="0" err="1"/>
            <a:t>Enthousiast</a:t>
          </a:r>
          <a:endParaRPr lang="en-GB" dirty="0"/>
        </a:p>
      </dgm:t>
    </dgm:pt>
    <dgm:pt modelId="{506B0EBF-FD3B-4444-B111-A3E42D396106}" type="parTrans" cxnId="{50CF29C0-B033-40BF-8CC2-328E3B89A3A8}">
      <dgm:prSet/>
      <dgm:spPr/>
      <dgm:t>
        <a:bodyPr/>
        <a:lstStyle/>
        <a:p>
          <a:endParaRPr lang="en-GB"/>
        </a:p>
      </dgm:t>
    </dgm:pt>
    <dgm:pt modelId="{673B146A-F1A2-467F-89F9-EFBD7F2964CB}" type="sibTrans" cxnId="{50CF29C0-B033-40BF-8CC2-328E3B89A3A8}">
      <dgm:prSet/>
      <dgm:spPr/>
      <dgm:t>
        <a:bodyPr/>
        <a:lstStyle/>
        <a:p>
          <a:endParaRPr lang="en-GB"/>
        </a:p>
      </dgm:t>
    </dgm:pt>
    <dgm:pt modelId="{964B9C36-6F73-4EB0-9E95-2D272CCCFBCA}">
      <dgm:prSet phldrT="[Text]"/>
      <dgm:spPr/>
      <dgm:t>
        <a:bodyPr/>
        <a:lstStyle/>
        <a:p>
          <a:r>
            <a:rPr lang="en-GB" dirty="0" err="1"/>
            <a:t>Geïnformeerd</a:t>
          </a:r>
          <a:endParaRPr lang="en-GB" dirty="0"/>
        </a:p>
      </dgm:t>
    </dgm:pt>
    <dgm:pt modelId="{FE7DF0D4-2A34-408C-8461-C3572E16557E}" type="parTrans" cxnId="{17874EC2-2950-4B85-B506-E96F18370C65}">
      <dgm:prSet/>
      <dgm:spPr/>
      <dgm:t>
        <a:bodyPr/>
        <a:lstStyle/>
        <a:p>
          <a:endParaRPr lang="en-GB"/>
        </a:p>
      </dgm:t>
    </dgm:pt>
    <dgm:pt modelId="{3EB22D2B-E5CB-4F2C-8843-25484C6761E8}" type="sibTrans" cxnId="{17874EC2-2950-4B85-B506-E96F18370C65}">
      <dgm:prSet/>
      <dgm:spPr/>
      <dgm:t>
        <a:bodyPr/>
        <a:lstStyle/>
        <a:p>
          <a:endParaRPr lang="en-GB"/>
        </a:p>
      </dgm:t>
    </dgm:pt>
    <dgm:pt modelId="{03377960-11FA-4E82-9433-3C9031A797D9}">
      <dgm:prSet phldrT="[Text]"/>
      <dgm:spPr/>
      <dgm:t>
        <a:bodyPr/>
        <a:lstStyle/>
        <a:p>
          <a:r>
            <a:rPr lang="en-GB" dirty="0" err="1"/>
            <a:t>Omkeerbaar</a:t>
          </a:r>
          <a:endParaRPr lang="en-GB" dirty="0"/>
        </a:p>
      </dgm:t>
    </dgm:pt>
    <dgm:pt modelId="{B189FA0B-2190-482D-81C3-FDBD247AF66F}" type="parTrans" cxnId="{A1CDE47A-9092-4304-8A12-020A6AE6FC92}">
      <dgm:prSet/>
      <dgm:spPr/>
      <dgm:t>
        <a:bodyPr/>
        <a:lstStyle/>
        <a:p>
          <a:endParaRPr lang="en-GB"/>
        </a:p>
      </dgm:t>
    </dgm:pt>
    <dgm:pt modelId="{ECBDCBD0-9639-4EE7-BE1A-8DAB65319CE7}" type="sibTrans" cxnId="{A1CDE47A-9092-4304-8A12-020A6AE6FC92}">
      <dgm:prSet/>
      <dgm:spPr/>
      <dgm:t>
        <a:bodyPr/>
        <a:lstStyle/>
        <a:p>
          <a:endParaRPr lang="en-GB"/>
        </a:p>
      </dgm:t>
    </dgm:pt>
    <dgm:pt modelId="{E32F5402-FA01-4C0F-A8F9-10E97A0575E9}">
      <dgm:prSet phldrT="[Text]"/>
      <dgm:spPr/>
      <dgm:t>
        <a:bodyPr/>
        <a:lstStyle/>
        <a:p>
          <a:r>
            <a:rPr lang="en-GB" dirty="0" err="1"/>
            <a:t>Specifiek</a:t>
          </a:r>
          <a:endParaRPr lang="en-GB" dirty="0"/>
        </a:p>
      </dgm:t>
    </dgm:pt>
    <dgm:pt modelId="{8786D86F-3DE4-4021-AAE8-00E3960A2D83}" type="parTrans" cxnId="{63F18B05-56F1-4CF3-A5FA-7D7B6EEB4F59}">
      <dgm:prSet/>
      <dgm:spPr/>
      <dgm:t>
        <a:bodyPr/>
        <a:lstStyle/>
        <a:p>
          <a:endParaRPr lang="en-GB"/>
        </a:p>
      </dgm:t>
    </dgm:pt>
    <dgm:pt modelId="{A17872E2-3FFD-4C55-9C93-15506BB679C9}" type="sibTrans" cxnId="{63F18B05-56F1-4CF3-A5FA-7D7B6EEB4F59}">
      <dgm:prSet/>
      <dgm:spPr/>
      <dgm:t>
        <a:bodyPr/>
        <a:lstStyle/>
        <a:p>
          <a:endParaRPr lang="en-GB"/>
        </a:p>
      </dgm:t>
    </dgm:pt>
    <dgm:pt modelId="{774BFF06-ADFA-4231-989A-16D12AB2A28A}" type="pres">
      <dgm:prSet presAssocID="{ED855988-C153-409D-ADA0-DCDEB4249859}" presName="cycle" presStyleCnt="0">
        <dgm:presLayoutVars>
          <dgm:dir/>
          <dgm:resizeHandles val="exact"/>
        </dgm:presLayoutVars>
      </dgm:prSet>
      <dgm:spPr/>
    </dgm:pt>
    <dgm:pt modelId="{912516C9-0F7F-452F-99E0-825F182AB9A5}" type="pres">
      <dgm:prSet presAssocID="{C8780C8E-61F5-436B-9121-F0EEAC7D44DD}" presName="node" presStyleLbl="node1" presStyleIdx="0" presStyleCnt="5">
        <dgm:presLayoutVars>
          <dgm:bulletEnabled val="1"/>
        </dgm:presLayoutVars>
      </dgm:prSet>
      <dgm:spPr/>
    </dgm:pt>
    <dgm:pt modelId="{7C948D38-DDAA-4934-BB63-F658E9B68C06}" type="pres">
      <dgm:prSet presAssocID="{C8780C8E-61F5-436B-9121-F0EEAC7D44DD}" presName="spNode" presStyleCnt="0"/>
      <dgm:spPr/>
    </dgm:pt>
    <dgm:pt modelId="{F1301C67-3EEC-49B8-9B42-E91289FDC975}" type="pres">
      <dgm:prSet presAssocID="{F1CB401E-6C4D-4CD6-A038-23A8760C5E6B}" presName="sibTrans" presStyleLbl="sibTrans1D1" presStyleIdx="0" presStyleCnt="5"/>
      <dgm:spPr/>
    </dgm:pt>
    <dgm:pt modelId="{11396782-22B2-4EB2-BA31-858DEF73CD9F}" type="pres">
      <dgm:prSet presAssocID="{964B9C36-6F73-4EB0-9E95-2D272CCCFBCA}" presName="node" presStyleLbl="node1" presStyleIdx="1" presStyleCnt="5">
        <dgm:presLayoutVars>
          <dgm:bulletEnabled val="1"/>
        </dgm:presLayoutVars>
      </dgm:prSet>
      <dgm:spPr/>
    </dgm:pt>
    <dgm:pt modelId="{EB22461E-5154-42FC-8CCB-637476222886}" type="pres">
      <dgm:prSet presAssocID="{964B9C36-6F73-4EB0-9E95-2D272CCCFBCA}" presName="spNode" presStyleCnt="0"/>
      <dgm:spPr/>
    </dgm:pt>
    <dgm:pt modelId="{9F03D56E-4C26-4FBA-92C1-1EAB133E4CE7}" type="pres">
      <dgm:prSet presAssocID="{3EB22D2B-E5CB-4F2C-8843-25484C6761E8}" presName="sibTrans" presStyleLbl="sibTrans1D1" presStyleIdx="1" presStyleCnt="5"/>
      <dgm:spPr/>
    </dgm:pt>
    <dgm:pt modelId="{3248B8E8-0646-4EA9-871D-C2652D378545}" type="pres">
      <dgm:prSet presAssocID="{03377960-11FA-4E82-9433-3C9031A797D9}" presName="node" presStyleLbl="node1" presStyleIdx="2" presStyleCnt="5">
        <dgm:presLayoutVars>
          <dgm:bulletEnabled val="1"/>
        </dgm:presLayoutVars>
      </dgm:prSet>
      <dgm:spPr/>
    </dgm:pt>
    <dgm:pt modelId="{741E1F06-1254-4FC5-AC95-C3412433159F}" type="pres">
      <dgm:prSet presAssocID="{03377960-11FA-4E82-9433-3C9031A797D9}" presName="spNode" presStyleCnt="0"/>
      <dgm:spPr/>
    </dgm:pt>
    <dgm:pt modelId="{20B4BBEE-F316-4AFD-A245-16A4BEA135B8}" type="pres">
      <dgm:prSet presAssocID="{ECBDCBD0-9639-4EE7-BE1A-8DAB65319CE7}" presName="sibTrans" presStyleLbl="sibTrans1D1" presStyleIdx="2" presStyleCnt="5"/>
      <dgm:spPr/>
    </dgm:pt>
    <dgm:pt modelId="{A9963D65-AC27-4538-A41F-2CF0F0BE7F65}" type="pres">
      <dgm:prSet presAssocID="{56895136-70EB-4365-AAB8-F41A7BA1EC7D}" presName="node" presStyleLbl="node1" presStyleIdx="3" presStyleCnt="5">
        <dgm:presLayoutVars>
          <dgm:bulletEnabled val="1"/>
        </dgm:presLayoutVars>
      </dgm:prSet>
      <dgm:spPr/>
    </dgm:pt>
    <dgm:pt modelId="{1C20561C-3C88-4842-9F4A-4003F05A468B}" type="pres">
      <dgm:prSet presAssocID="{56895136-70EB-4365-AAB8-F41A7BA1EC7D}" presName="spNode" presStyleCnt="0"/>
      <dgm:spPr/>
    </dgm:pt>
    <dgm:pt modelId="{9AFEF6EF-BED5-4E16-8393-77B8D4D17F96}" type="pres">
      <dgm:prSet presAssocID="{673B146A-F1A2-467F-89F9-EFBD7F2964CB}" presName="sibTrans" presStyleLbl="sibTrans1D1" presStyleIdx="3" presStyleCnt="5"/>
      <dgm:spPr/>
    </dgm:pt>
    <dgm:pt modelId="{F70D6D4D-320F-41D4-8CA0-730466A5A48F}" type="pres">
      <dgm:prSet presAssocID="{E32F5402-FA01-4C0F-A8F9-10E97A0575E9}" presName="node" presStyleLbl="node1" presStyleIdx="4" presStyleCnt="5">
        <dgm:presLayoutVars>
          <dgm:bulletEnabled val="1"/>
        </dgm:presLayoutVars>
      </dgm:prSet>
      <dgm:spPr/>
    </dgm:pt>
    <dgm:pt modelId="{184216A4-2593-4C2A-9598-E3621CE7E2AC}" type="pres">
      <dgm:prSet presAssocID="{E32F5402-FA01-4C0F-A8F9-10E97A0575E9}" presName="spNode" presStyleCnt="0"/>
      <dgm:spPr/>
    </dgm:pt>
    <dgm:pt modelId="{3E93F2E0-F50F-4ACB-A94F-F683C564D942}" type="pres">
      <dgm:prSet presAssocID="{A17872E2-3FFD-4C55-9C93-15506BB679C9}" presName="sibTrans" presStyleLbl="sibTrans1D1" presStyleIdx="4" presStyleCnt="5"/>
      <dgm:spPr/>
    </dgm:pt>
  </dgm:ptLst>
  <dgm:cxnLst>
    <dgm:cxn modelId="{63F18B05-56F1-4CF3-A5FA-7D7B6EEB4F59}" srcId="{ED855988-C153-409D-ADA0-DCDEB4249859}" destId="{E32F5402-FA01-4C0F-A8F9-10E97A0575E9}" srcOrd="4" destOrd="0" parTransId="{8786D86F-3DE4-4021-AAE8-00E3960A2D83}" sibTransId="{A17872E2-3FFD-4C55-9C93-15506BB679C9}"/>
    <dgm:cxn modelId="{064A490D-450C-4584-9150-05FB09F5D95A}" type="presOf" srcId="{03377960-11FA-4E82-9433-3C9031A797D9}" destId="{3248B8E8-0646-4EA9-871D-C2652D378545}" srcOrd="0" destOrd="0" presId="urn:microsoft.com/office/officeart/2005/8/layout/cycle6"/>
    <dgm:cxn modelId="{E1DC9018-0B39-4DF8-B203-D89072AE7F3F}" type="presOf" srcId="{673B146A-F1A2-467F-89F9-EFBD7F2964CB}" destId="{9AFEF6EF-BED5-4E16-8393-77B8D4D17F96}" srcOrd="0" destOrd="0" presId="urn:microsoft.com/office/officeart/2005/8/layout/cycle6"/>
    <dgm:cxn modelId="{3984B01C-881E-4D67-9ECB-5A2B3FA8A32C}" type="presOf" srcId="{ECBDCBD0-9639-4EE7-BE1A-8DAB65319CE7}" destId="{20B4BBEE-F316-4AFD-A245-16A4BEA135B8}" srcOrd="0" destOrd="0" presId="urn:microsoft.com/office/officeart/2005/8/layout/cycle6"/>
    <dgm:cxn modelId="{7F165D20-7F30-46F1-B397-BAECD452472A}" type="presOf" srcId="{F1CB401E-6C4D-4CD6-A038-23A8760C5E6B}" destId="{F1301C67-3EEC-49B8-9B42-E91289FDC975}" srcOrd="0" destOrd="0" presId="urn:microsoft.com/office/officeart/2005/8/layout/cycle6"/>
    <dgm:cxn modelId="{02F83F2A-C446-41AD-8E70-BAF42FCFBD90}" type="presOf" srcId="{A17872E2-3FFD-4C55-9C93-15506BB679C9}" destId="{3E93F2E0-F50F-4ACB-A94F-F683C564D942}" srcOrd="0" destOrd="0" presId="urn:microsoft.com/office/officeart/2005/8/layout/cycle6"/>
    <dgm:cxn modelId="{00513F3C-9A8A-4DBB-B4F8-7946F0E2FD07}" type="presOf" srcId="{3EB22D2B-E5CB-4F2C-8843-25484C6761E8}" destId="{9F03D56E-4C26-4FBA-92C1-1EAB133E4CE7}" srcOrd="0" destOrd="0" presId="urn:microsoft.com/office/officeart/2005/8/layout/cycle6"/>
    <dgm:cxn modelId="{B7509654-C73C-4472-AC94-06627FCE33C0}" type="presOf" srcId="{C8780C8E-61F5-436B-9121-F0EEAC7D44DD}" destId="{912516C9-0F7F-452F-99E0-825F182AB9A5}" srcOrd="0" destOrd="0" presId="urn:microsoft.com/office/officeart/2005/8/layout/cycle6"/>
    <dgm:cxn modelId="{A1CDE47A-9092-4304-8A12-020A6AE6FC92}" srcId="{ED855988-C153-409D-ADA0-DCDEB4249859}" destId="{03377960-11FA-4E82-9433-3C9031A797D9}" srcOrd="2" destOrd="0" parTransId="{B189FA0B-2190-482D-81C3-FDBD247AF66F}" sibTransId="{ECBDCBD0-9639-4EE7-BE1A-8DAB65319CE7}"/>
    <dgm:cxn modelId="{FD9AFA98-EC6D-4AF7-A123-AA7421113F1C}" type="presOf" srcId="{E32F5402-FA01-4C0F-A8F9-10E97A0575E9}" destId="{F70D6D4D-320F-41D4-8CA0-730466A5A48F}" srcOrd="0" destOrd="0" presId="urn:microsoft.com/office/officeart/2005/8/layout/cycle6"/>
    <dgm:cxn modelId="{09B81FB6-B7CD-4AB1-A550-2D4EDE812C98}" type="presOf" srcId="{964B9C36-6F73-4EB0-9E95-2D272CCCFBCA}" destId="{11396782-22B2-4EB2-BA31-858DEF73CD9F}" srcOrd="0" destOrd="0" presId="urn:microsoft.com/office/officeart/2005/8/layout/cycle6"/>
    <dgm:cxn modelId="{50CF29C0-B033-40BF-8CC2-328E3B89A3A8}" srcId="{ED855988-C153-409D-ADA0-DCDEB4249859}" destId="{56895136-70EB-4365-AAB8-F41A7BA1EC7D}" srcOrd="3" destOrd="0" parTransId="{506B0EBF-FD3B-4444-B111-A3E42D396106}" sibTransId="{673B146A-F1A2-467F-89F9-EFBD7F2964CB}"/>
    <dgm:cxn modelId="{17874EC2-2950-4B85-B506-E96F18370C65}" srcId="{ED855988-C153-409D-ADA0-DCDEB4249859}" destId="{964B9C36-6F73-4EB0-9E95-2D272CCCFBCA}" srcOrd="1" destOrd="0" parTransId="{FE7DF0D4-2A34-408C-8461-C3572E16557E}" sibTransId="{3EB22D2B-E5CB-4F2C-8843-25484C6761E8}"/>
    <dgm:cxn modelId="{6A53AACF-6BBB-499F-86C0-77C32CEF3CF8}" type="presOf" srcId="{56895136-70EB-4365-AAB8-F41A7BA1EC7D}" destId="{A9963D65-AC27-4538-A41F-2CF0F0BE7F65}" srcOrd="0" destOrd="0" presId="urn:microsoft.com/office/officeart/2005/8/layout/cycle6"/>
    <dgm:cxn modelId="{7311D9D5-A7C3-4A64-BDAD-9034851EB100}" type="presOf" srcId="{ED855988-C153-409D-ADA0-DCDEB4249859}" destId="{774BFF06-ADFA-4231-989A-16D12AB2A28A}" srcOrd="0" destOrd="0" presId="urn:microsoft.com/office/officeart/2005/8/layout/cycle6"/>
    <dgm:cxn modelId="{94F337E9-BCCA-40EB-AA15-20DE16AE7099}" srcId="{ED855988-C153-409D-ADA0-DCDEB4249859}" destId="{C8780C8E-61F5-436B-9121-F0EEAC7D44DD}" srcOrd="0" destOrd="0" parTransId="{7280EEB5-66B8-41AD-B97A-E59CD0EF79C8}" sibTransId="{F1CB401E-6C4D-4CD6-A038-23A8760C5E6B}"/>
    <dgm:cxn modelId="{599E52A2-FBE8-409A-B3A9-FD8AC46F4465}" type="presParOf" srcId="{774BFF06-ADFA-4231-989A-16D12AB2A28A}" destId="{912516C9-0F7F-452F-99E0-825F182AB9A5}" srcOrd="0" destOrd="0" presId="urn:microsoft.com/office/officeart/2005/8/layout/cycle6"/>
    <dgm:cxn modelId="{960BD1E7-E068-47FF-A767-41DCB27E01A0}" type="presParOf" srcId="{774BFF06-ADFA-4231-989A-16D12AB2A28A}" destId="{7C948D38-DDAA-4934-BB63-F658E9B68C06}" srcOrd="1" destOrd="0" presId="urn:microsoft.com/office/officeart/2005/8/layout/cycle6"/>
    <dgm:cxn modelId="{88836AFD-1DA6-478D-9C8F-49D6BF3AAC60}" type="presParOf" srcId="{774BFF06-ADFA-4231-989A-16D12AB2A28A}" destId="{F1301C67-3EEC-49B8-9B42-E91289FDC975}" srcOrd="2" destOrd="0" presId="urn:microsoft.com/office/officeart/2005/8/layout/cycle6"/>
    <dgm:cxn modelId="{724D53CA-343D-46C7-8D55-05FD5BA58AFB}" type="presParOf" srcId="{774BFF06-ADFA-4231-989A-16D12AB2A28A}" destId="{11396782-22B2-4EB2-BA31-858DEF73CD9F}" srcOrd="3" destOrd="0" presId="urn:microsoft.com/office/officeart/2005/8/layout/cycle6"/>
    <dgm:cxn modelId="{E4E64C85-897B-4D86-9B4B-4BB7D8B65507}" type="presParOf" srcId="{774BFF06-ADFA-4231-989A-16D12AB2A28A}" destId="{EB22461E-5154-42FC-8CCB-637476222886}" srcOrd="4" destOrd="0" presId="urn:microsoft.com/office/officeart/2005/8/layout/cycle6"/>
    <dgm:cxn modelId="{BA1E2423-E017-47C7-80B2-09B871A15DDF}" type="presParOf" srcId="{774BFF06-ADFA-4231-989A-16D12AB2A28A}" destId="{9F03D56E-4C26-4FBA-92C1-1EAB133E4CE7}" srcOrd="5" destOrd="0" presId="urn:microsoft.com/office/officeart/2005/8/layout/cycle6"/>
    <dgm:cxn modelId="{BE38FFA2-3A06-41F0-9A7E-C57F7FA814BC}" type="presParOf" srcId="{774BFF06-ADFA-4231-989A-16D12AB2A28A}" destId="{3248B8E8-0646-4EA9-871D-C2652D378545}" srcOrd="6" destOrd="0" presId="urn:microsoft.com/office/officeart/2005/8/layout/cycle6"/>
    <dgm:cxn modelId="{23006D39-28CA-4F6E-8C20-D623E9FDC956}" type="presParOf" srcId="{774BFF06-ADFA-4231-989A-16D12AB2A28A}" destId="{741E1F06-1254-4FC5-AC95-C3412433159F}" srcOrd="7" destOrd="0" presId="urn:microsoft.com/office/officeart/2005/8/layout/cycle6"/>
    <dgm:cxn modelId="{1BC8BF27-C47F-40E0-A059-D538DFF0B179}" type="presParOf" srcId="{774BFF06-ADFA-4231-989A-16D12AB2A28A}" destId="{20B4BBEE-F316-4AFD-A245-16A4BEA135B8}" srcOrd="8" destOrd="0" presId="urn:microsoft.com/office/officeart/2005/8/layout/cycle6"/>
    <dgm:cxn modelId="{4F0F602D-66C2-433B-B7A7-1D37E282ECCB}" type="presParOf" srcId="{774BFF06-ADFA-4231-989A-16D12AB2A28A}" destId="{A9963D65-AC27-4538-A41F-2CF0F0BE7F65}" srcOrd="9" destOrd="0" presId="urn:microsoft.com/office/officeart/2005/8/layout/cycle6"/>
    <dgm:cxn modelId="{4603093B-B27D-4FA7-B22D-0D17ED1CE7BE}" type="presParOf" srcId="{774BFF06-ADFA-4231-989A-16D12AB2A28A}" destId="{1C20561C-3C88-4842-9F4A-4003F05A468B}" srcOrd="10" destOrd="0" presId="urn:microsoft.com/office/officeart/2005/8/layout/cycle6"/>
    <dgm:cxn modelId="{01FDA5BD-1C5D-4C6A-AD16-F783372270AE}" type="presParOf" srcId="{774BFF06-ADFA-4231-989A-16D12AB2A28A}" destId="{9AFEF6EF-BED5-4E16-8393-77B8D4D17F96}" srcOrd="11" destOrd="0" presId="urn:microsoft.com/office/officeart/2005/8/layout/cycle6"/>
    <dgm:cxn modelId="{2B80582D-151F-43C0-968E-D88A8389B204}" type="presParOf" srcId="{774BFF06-ADFA-4231-989A-16D12AB2A28A}" destId="{F70D6D4D-320F-41D4-8CA0-730466A5A48F}" srcOrd="12" destOrd="0" presId="urn:microsoft.com/office/officeart/2005/8/layout/cycle6"/>
    <dgm:cxn modelId="{D5D81B79-5A74-42C9-B9FC-5F1E3DAEA0DB}" type="presParOf" srcId="{774BFF06-ADFA-4231-989A-16D12AB2A28A}" destId="{184216A4-2593-4C2A-9598-E3621CE7E2AC}" srcOrd="13" destOrd="0" presId="urn:microsoft.com/office/officeart/2005/8/layout/cycle6"/>
    <dgm:cxn modelId="{9E4F997B-E552-4964-9008-AEEEAE53BBF0}" type="presParOf" srcId="{774BFF06-ADFA-4231-989A-16D12AB2A28A}" destId="{3E93F2E0-F50F-4ACB-A94F-F683C564D94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516C9-0F7F-452F-99E0-825F182AB9A5}">
      <dsp:nvSpPr>
        <dsp:cNvPr id="0" name=""/>
        <dsp:cNvSpPr/>
      </dsp:nvSpPr>
      <dsp:spPr>
        <a:xfrm>
          <a:off x="4544094" y="1266"/>
          <a:ext cx="1427410" cy="9278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Vrij</a:t>
          </a:r>
          <a:r>
            <a:rPr lang="en-GB" sz="1500" kern="1200" dirty="0"/>
            <a:t> </a:t>
          </a:r>
          <a:r>
            <a:rPr lang="en-GB" sz="1500" kern="1200" dirty="0" err="1"/>
            <a:t>gegeven</a:t>
          </a:r>
          <a:endParaRPr lang="en-GB" sz="1500" kern="1200" dirty="0"/>
        </a:p>
      </dsp:txBody>
      <dsp:txXfrm>
        <a:off x="4589386" y="46558"/>
        <a:ext cx="1336826" cy="837232"/>
      </dsp:txXfrm>
    </dsp:sp>
    <dsp:sp modelId="{F1301C67-3EEC-49B8-9B42-E91289FDC975}">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396782-22B2-4EB2-BA31-858DEF73CD9F}">
      <dsp:nvSpPr>
        <dsp:cNvPr id="0" name=""/>
        <dsp:cNvSpPr/>
      </dsp:nvSpPr>
      <dsp:spPr>
        <a:xfrm>
          <a:off x="6310020" y="1284286"/>
          <a:ext cx="1427410" cy="927816"/>
        </a:xfrm>
        <a:prstGeom prst="roundRect">
          <a:avLst/>
        </a:prstGeom>
        <a:solidFill>
          <a:schemeClr val="accent5">
            <a:hueOff val="1830290"/>
            <a:satOff val="16216"/>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Geïnformeerd</a:t>
          </a:r>
          <a:endParaRPr lang="en-GB" sz="1500" kern="1200" dirty="0"/>
        </a:p>
      </dsp:txBody>
      <dsp:txXfrm>
        <a:off x="6355312" y="1329578"/>
        <a:ext cx="1336826" cy="837232"/>
      </dsp:txXfrm>
    </dsp:sp>
    <dsp:sp modelId="{9F03D56E-4C26-4FBA-92C1-1EAB133E4CE7}">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5">
              <a:hueOff val="1830290"/>
              <a:satOff val="16216"/>
              <a:lumOff val="53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48B8E8-0646-4EA9-871D-C2652D378545}">
      <dsp:nvSpPr>
        <dsp:cNvPr id="0" name=""/>
        <dsp:cNvSpPr/>
      </dsp:nvSpPr>
      <dsp:spPr>
        <a:xfrm>
          <a:off x="5635496" y="3360256"/>
          <a:ext cx="1427410" cy="927816"/>
        </a:xfrm>
        <a:prstGeom prst="roundRect">
          <a:avLst/>
        </a:prstGeom>
        <a:solidFill>
          <a:schemeClr val="accent5">
            <a:hueOff val="3660581"/>
            <a:satOff val="32431"/>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Omkeerbaar</a:t>
          </a:r>
          <a:endParaRPr lang="en-GB" sz="1500" kern="1200" dirty="0"/>
        </a:p>
      </dsp:txBody>
      <dsp:txXfrm>
        <a:off x="5680788" y="3405548"/>
        <a:ext cx="1336826" cy="837232"/>
      </dsp:txXfrm>
    </dsp:sp>
    <dsp:sp modelId="{20B4BBEE-F316-4AFD-A245-16A4BEA135B8}">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5">
              <a:hueOff val="3660581"/>
              <a:satOff val="32431"/>
              <a:lumOff val="10686"/>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63D65-AC27-4538-A41F-2CF0F0BE7F65}">
      <dsp:nvSpPr>
        <dsp:cNvPr id="0" name=""/>
        <dsp:cNvSpPr/>
      </dsp:nvSpPr>
      <dsp:spPr>
        <a:xfrm>
          <a:off x="3452692" y="3360256"/>
          <a:ext cx="1427410" cy="927816"/>
        </a:xfrm>
        <a:prstGeom prst="roundRect">
          <a:avLst/>
        </a:prstGeom>
        <a:solidFill>
          <a:schemeClr val="accent5">
            <a:hueOff val="5490872"/>
            <a:satOff val="48647"/>
            <a:lumOff val="1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Enthousiast</a:t>
          </a:r>
          <a:endParaRPr lang="en-GB" sz="1500" kern="1200" dirty="0"/>
        </a:p>
      </dsp:txBody>
      <dsp:txXfrm>
        <a:off x="3497984" y="3405548"/>
        <a:ext cx="1336826" cy="837232"/>
      </dsp:txXfrm>
    </dsp:sp>
    <dsp:sp modelId="{9AFEF6EF-BED5-4E16-8393-77B8D4D17F96}">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5">
              <a:hueOff val="5490872"/>
              <a:satOff val="48647"/>
              <a:lumOff val="1603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0D6D4D-320F-41D4-8CA0-730466A5A48F}">
      <dsp:nvSpPr>
        <dsp:cNvPr id="0" name=""/>
        <dsp:cNvSpPr/>
      </dsp:nvSpPr>
      <dsp:spPr>
        <a:xfrm>
          <a:off x="2778169" y="1284286"/>
          <a:ext cx="1427410" cy="927816"/>
        </a:xfrm>
        <a:prstGeom prst="roundRect">
          <a:avLst/>
        </a:prstGeom>
        <a:solidFill>
          <a:schemeClr val="accent5">
            <a:hueOff val="7321162"/>
            <a:satOff val="64862"/>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Specifiek</a:t>
          </a:r>
          <a:endParaRPr lang="en-GB" sz="1500" kern="1200" dirty="0"/>
        </a:p>
      </dsp:txBody>
      <dsp:txXfrm>
        <a:off x="2823461" y="1329578"/>
        <a:ext cx="1336826" cy="837232"/>
      </dsp:txXfrm>
    </dsp:sp>
    <dsp:sp modelId="{3E93F2E0-F50F-4ACB-A94F-F683C564D942}">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5">
              <a:hueOff val="7321162"/>
              <a:satOff val="64862"/>
              <a:lumOff val="2137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20/01/2025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ZwvrxVavnQ"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youtube.com/watch?v=7K0RsGR7f9o&amp;t=9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tDMyGjYlM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sdn15-t7kg0&amp;t=1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34</a:t>
            </a:fld>
            <a:endParaRPr lang="en-IE"/>
          </a:p>
        </p:txBody>
      </p:sp>
    </p:spTree>
    <p:extLst>
      <p:ext uri="{BB962C8B-B14F-4D97-AF65-F5344CB8AC3E}">
        <p14:creationId xmlns:p14="http://schemas.microsoft.com/office/powerpoint/2010/main" val="74582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Tea and Consent</a:t>
            </a:r>
            <a:r>
              <a:rPr lang="en-GB" dirty="0"/>
              <a:t>; https://www.youtube.com/watch?v=pZwvrxVavnQ; </a:t>
            </a:r>
          </a:p>
          <a:p>
            <a:r>
              <a:rPr lang="nl-NL" dirty="0">
                <a:hlinkClick r:id="rId4"/>
              </a:rPr>
              <a:t>Toestemming: zo simpel als thee | Slachtofferwijzer.nl</a:t>
            </a:r>
            <a:r>
              <a:rPr lang="nl-NL" dirty="0"/>
              <a:t> ; https://www.youtube.com/watch?v=7K0RsGR7f9o&amp;t=9s</a:t>
            </a:r>
            <a:endParaRPr lang="en-GB" dirty="0"/>
          </a:p>
        </p:txBody>
      </p:sp>
      <p:sp>
        <p:nvSpPr>
          <p:cNvPr id="4" name="Slide Number Placeholder 3"/>
          <p:cNvSpPr>
            <a:spLocks noGrp="1"/>
          </p:cNvSpPr>
          <p:nvPr>
            <p:ph type="sldNum" sz="quarter" idx="5"/>
          </p:nvPr>
        </p:nvSpPr>
        <p:spPr/>
        <p:txBody>
          <a:bodyPr/>
          <a:lstStyle/>
          <a:p>
            <a:fld id="{9AC22BA4-8243-4923-A61F-2DC5AA6913D2}" type="slidenum">
              <a:rPr lang="en-IE" smtClean="0"/>
              <a:t>35</a:t>
            </a:fld>
            <a:endParaRPr lang="en-IE"/>
          </a:p>
        </p:txBody>
      </p:sp>
    </p:spTree>
    <p:extLst>
      <p:ext uri="{BB962C8B-B14F-4D97-AF65-F5344CB8AC3E}">
        <p14:creationId xmlns:p14="http://schemas.microsoft.com/office/powerpoint/2010/main" val="134984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ea typeface="Calibri"/>
                <a:cs typeface="Calibri"/>
              </a:rPr>
              <a:t>Vrij </a:t>
            </a:r>
            <a:r>
              <a:rPr lang="en-US" b="1" dirty="0" err="1">
                <a:ea typeface="Calibri"/>
                <a:cs typeface="Calibri"/>
              </a:rPr>
              <a:t>gegeven</a:t>
            </a:r>
            <a:r>
              <a:rPr lang="en-US" dirty="0">
                <a:ea typeface="Calibri"/>
                <a:cs typeface="Calibri"/>
              </a:rPr>
              <a:t>: </a:t>
            </a:r>
            <a:r>
              <a:rPr lang="nl-BE" dirty="0"/>
              <a:t>Toestemming mag niet worden gegeven onder druk, </a:t>
            </a:r>
            <a:r>
              <a:rPr lang="en-US" dirty="0"/>
              <a:t> </a:t>
            </a:r>
            <a:r>
              <a:rPr lang="nl-BE" dirty="0"/>
              <a:t>macht of enige andere vorm van dwang. </a:t>
            </a:r>
            <a:r>
              <a:rPr lang="en-US" dirty="0"/>
              <a:t>  </a:t>
            </a:r>
            <a:r>
              <a:rPr lang="nl-BE" dirty="0"/>
              <a:t>Om te bestaan moet het vrij gegeven worden.</a:t>
            </a:r>
            <a:endParaRPr lang="en-US" dirty="0">
              <a:ea typeface="Calibri"/>
              <a:cs typeface="Calibri"/>
            </a:endParaRPr>
          </a:p>
          <a:p>
            <a:r>
              <a:rPr lang="nl-BE" b="1" dirty="0"/>
              <a:t>Geïnformeerd</a:t>
            </a:r>
            <a:r>
              <a:rPr lang="nl-BE" dirty="0"/>
              <a:t>: Leg je kaarten op tafel in een relatie. Om toestemming te krijgen, </a:t>
            </a:r>
            <a:r>
              <a:rPr lang="nl-NL" dirty="0"/>
              <a:t> </a:t>
            </a:r>
            <a:r>
              <a:rPr lang="nl-BE" dirty="0"/>
              <a:t>moet je partner van alles op de hoogte zijn.</a:t>
            </a:r>
            <a:endParaRPr lang="en-US" dirty="0"/>
          </a:p>
          <a:p>
            <a:r>
              <a:rPr lang="nl-BE" b="1" dirty="0">
                <a:ea typeface="Calibri"/>
                <a:cs typeface="Calibri"/>
              </a:rPr>
              <a:t>Omkeerbaar: </a:t>
            </a:r>
            <a:r>
              <a:rPr lang="nl-BE" dirty="0"/>
              <a:t>Op elk moment kan je partner van gedachten veranderen, </a:t>
            </a:r>
            <a:r>
              <a:rPr lang="nl-NL" dirty="0"/>
              <a:t> </a:t>
            </a:r>
            <a:r>
              <a:rPr lang="nl-BE" dirty="0"/>
              <a:t>stoppen of niet verder willen gaan. Je partner kan diens </a:t>
            </a:r>
            <a:r>
              <a:rPr lang="nl-NL" dirty="0"/>
              <a:t> </a:t>
            </a:r>
            <a:br>
              <a:rPr lang="nl-NL" dirty="0">
                <a:cs typeface="+mn-lt"/>
              </a:rPr>
            </a:br>
            <a:r>
              <a:rPr lang="nl-NL" dirty="0"/>
              <a:t>toestemming intrekken. Luister naar deze </a:t>
            </a:r>
            <a:r>
              <a:rPr lang="nl-BE" dirty="0"/>
              <a:t>persoon.</a:t>
            </a:r>
            <a:endParaRPr lang="nl-BE" dirty="0">
              <a:ea typeface="Calibri"/>
              <a:cs typeface="Calibri"/>
            </a:endParaRPr>
          </a:p>
          <a:p>
            <a:r>
              <a:rPr lang="en-US" b="1" dirty="0" err="1">
                <a:ea typeface="Calibri"/>
                <a:cs typeface="Calibri"/>
              </a:rPr>
              <a:t>Enthousiast</a:t>
            </a:r>
            <a:r>
              <a:rPr lang="en-US" b="1" dirty="0">
                <a:ea typeface="Calibri"/>
                <a:cs typeface="Calibri"/>
              </a:rPr>
              <a:t>: </a:t>
            </a:r>
            <a:r>
              <a:rPr lang="nl-BE" dirty="0"/>
              <a:t>Jouw partner moet deze relatie echt willen. Een echte “ja” waaruit </a:t>
            </a:r>
            <a:r>
              <a:rPr lang="nl-NL" dirty="0"/>
              <a:t> verlangen blijkt, is toestemmen. Een </a:t>
            </a:r>
            <a:r>
              <a:rPr lang="nl-BE" dirty="0"/>
              <a:t>“</a:t>
            </a:r>
            <a:r>
              <a:rPr lang="nl-BE" dirty="0" err="1"/>
              <a:t>hmm</a:t>
            </a:r>
            <a:r>
              <a:rPr lang="nl-BE" dirty="0"/>
              <a:t>, ik weet het niet,  </a:t>
            </a:r>
            <a:r>
              <a:rPr lang="nl-NL" dirty="0"/>
              <a:t>maar oké” is geen toestemming.</a:t>
            </a:r>
            <a:endParaRPr lang="nl-BE" dirty="0">
              <a:ea typeface="Calibri"/>
              <a:cs typeface="Calibri"/>
            </a:endParaRPr>
          </a:p>
          <a:p>
            <a:r>
              <a:rPr lang="nl-BE" b="1" dirty="0">
                <a:ea typeface="Calibri"/>
                <a:cs typeface="Calibri"/>
              </a:rPr>
              <a:t>Specifiek:</a:t>
            </a:r>
            <a:r>
              <a:rPr lang="nl-BE" dirty="0">
                <a:ea typeface="Calibri"/>
                <a:cs typeface="Calibri"/>
              </a:rPr>
              <a:t> </a:t>
            </a:r>
            <a:r>
              <a:rPr lang="nl-BE" dirty="0"/>
              <a:t>Het is niet omdat je toestemt met het ene dat je met alles toestemt.  Controleer bij je partner of die akkoord gaat met elke stap.</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36</a:t>
            </a:fld>
            <a:endParaRPr lang="en-IE"/>
          </a:p>
        </p:txBody>
      </p:sp>
    </p:spTree>
    <p:extLst>
      <p:ext uri="{BB962C8B-B14F-4D97-AF65-F5344CB8AC3E}">
        <p14:creationId xmlns:p14="http://schemas.microsoft.com/office/powerpoint/2010/main" val="56089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37</a:t>
            </a:fld>
            <a:endParaRPr lang="en-IE"/>
          </a:p>
        </p:txBody>
      </p:sp>
    </p:spTree>
    <p:extLst>
      <p:ext uri="{BB962C8B-B14F-4D97-AF65-F5344CB8AC3E}">
        <p14:creationId xmlns:p14="http://schemas.microsoft.com/office/powerpoint/2010/main" val="372902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En hoe komt het dat er zoveel gendernormen bestaan zonder dat we dat altijd lijken te beseffen?  </a:t>
            </a:r>
            <a:r>
              <a:rPr lang="en-GB" sz="1200" kern="1200" err="1">
                <a:solidFill>
                  <a:schemeClr val="tx1"/>
                </a:solidFill>
                <a:effectLst/>
                <a:latin typeface="+mn-lt"/>
                <a:ea typeface="+mn-ea"/>
                <a:cs typeface="+mn-cs"/>
              </a:rPr>
              <a:t>Hiervoor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kijken</a:t>
            </a:r>
            <a:r>
              <a:rPr lang="en-GB" sz="1200" kern="1200">
                <a:solidFill>
                  <a:schemeClr val="tx1"/>
                </a:solidFill>
                <a:effectLst/>
                <a:latin typeface="+mn-lt"/>
                <a:ea typeface="+mn-ea"/>
                <a:cs typeface="+mn-cs"/>
              </a:rPr>
              <a:t> we </a:t>
            </a:r>
            <a:r>
              <a:rPr lang="en-GB" sz="1200" kern="1200" err="1">
                <a:solidFill>
                  <a:schemeClr val="tx1"/>
                </a:solidFill>
                <a:effectLst/>
                <a:latin typeface="+mn-lt"/>
                <a:ea typeface="+mn-ea"/>
                <a:cs typeface="+mn-cs"/>
              </a:rPr>
              <a:t>naar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klein</a:t>
            </a:r>
            <a:r>
              <a:rPr lang="en-GB" sz="1200" kern="1200">
                <a:solidFill>
                  <a:schemeClr val="tx1"/>
                </a:solidFill>
                <a:effectLst/>
                <a:latin typeface="+mn-lt"/>
                <a:ea typeface="+mn-ea"/>
                <a:cs typeface="+mn-cs"/>
              </a:rPr>
              <a:t> experiment </a:t>
            </a:r>
            <a:endParaRPr lang="nl-BE"/>
          </a:p>
          <a:p>
            <a:endParaRPr lang="en-GB"/>
          </a:p>
        </p:txBody>
      </p:sp>
      <p:sp>
        <p:nvSpPr>
          <p:cNvPr id="4" name="Slide Number Placeholder 3"/>
          <p:cNvSpPr>
            <a:spLocks noGrp="1"/>
          </p:cNvSpPr>
          <p:nvPr>
            <p:ph type="sldNum" sz="quarter" idx="5"/>
          </p:nvPr>
        </p:nvSpPr>
        <p:spPr/>
        <p:txBody>
          <a:bodyPr/>
          <a:lstStyle/>
          <a:p>
            <a:fld id="{9AC22BA4-8243-4923-A61F-2DC5AA6913D2}" type="slidenum">
              <a:rPr lang="en-IE" smtClean="0"/>
              <a:t>10</a:t>
            </a:fld>
            <a:endParaRPr lang="en-IE"/>
          </a:p>
        </p:txBody>
      </p:sp>
    </p:spTree>
    <p:extLst>
      <p:ext uri="{BB962C8B-B14F-4D97-AF65-F5344CB8AC3E}">
        <p14:creationId xmlns:p14="http://schemas.microsoft.com/office/powerpoint/2010/main" val="401384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11</a:t>
            </a:fld>
            <a:endParaRPr lang="en-IE"/>
          </a:p>
        </p:txBody>
      </p:sp>
    </p:spTree>
    <p:extLst>
      <p:ext uri="{BB962C8B-B14F-4D97-AF65-F5344CB8AC3E}">
        <p14:creationId xmlns:p14="http://schemas.microsoft.com/office/powerpoint/2010/main" val="221224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16</a:t>
            </a:fld>
            <a:endParaRPr lang="en-IE"/>
          </a:p>
        </p:txBody>
      </p:sp>
    </p:spTree>
    <p:extLst>
      <p:ext uri="{BB962C8B-B14F-4D97-AF65-F5344CB8AC3E}">
        <p14:creationId xmlns:p14="http://schemas.microsoft.com/office/powerpoint/2010/main" val="119891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Run Like a Girl – Commercial</a:t>
            </a:r>
            <a:r>
              <a:rPr lang="en-GB" dirty="0"/>
              <a:t> ; https://www.youtube.com/watch?v=qtDMyGjYlMg</a:t>
            </a:r>
          </a:p>
        </p:txBody>
      </p:sp>
      <p:sp>
        <p:nvSpPr>
          <p:cNvPr id="4" name="Slide Number Placeholder 3"/>
          <p:cNvSpPr>
            <a:spLocks noGrp="1"/>
          </p:cNvSpPr>
          <p:nvPr>
            <p:ph type="sldNum" sz="quarter" idx="5"/>
          </p:nvPr>
        </p:nvSpPr>
        <p:spPr/>
        <p:txBody>
          <a:bodyPr/>
          <a:lstStyle/>
          <a:p>
            <a:fld id="{9AC22BA4-8243-4923-A61F-2DC5AA6913D2}" type="slidenum">
              <a:rPr lang="en-IE" smtClean="0"/>
              <a:t>17</a:t>
            </a:fld>
            <a:endParaRPr lang="en-IE"/>
          </a:p>
        </p:txBody>
      </p:sp>
    </p:spTree>
    <p:extLst>
      <p:ext uri="{BB962C8B-B14F-4D97-AF65-F5344CB8AC3E}">
        <p14:creationId xmlns:p14="http://schemas.microsoft.com/office/powerpoint/2010/main" val="229637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31</a:t>
            </a:fld>
            <a:endParaRPr lang="en-IE"/>
          </a:p>
        </p:txBody>
      </p:sp>
    </p:spTree>
    <p:extLst>
      <p:ext uri="{BB962C8B-B14F-4D97-AF65-F5344CB8AC3E}">
        <p14:creationId xmlns:p14="http://schemas.microsoft.com/office/powerpoint/2010/main" val="198475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NOOT: leg </a:t>
            </a:r>
            <a:r>
              <a:rPr lang="en-GB" dirty="0" err="1"/>
              <a:t>uit</a:t>
            </a:r>
            <a:r>
              <a:rPr lang="en-GB" dirty="0"/>
              <a:t> </a:t>
            </a:r>
            <a:r>
              <a:rPr lang="en-GB" dirty="0" err="1"/>
              <a:t>dat</a:t>
            </a:r>
            <a:r>
              <a:rPr lang="en-GB" dirty="0"/>
              <a:t> </a:t>
            </a:r>
            <a:r>
              <a:rPr lang="en-GB" dirty="0" err="1"/>
              <a:t>grensoverschrijdend</a:t>
            </a:r>
            <a:r>
              <a:rPr lang="en-GB" dirty="0"/>
              <a:t> </a:t>
            </a:r>
            <a:r>
              <a:rPr lang="en-GB" dirty="0" err="1"/>
              <a:t>gedrag</a:t>
            </a:r>
            <a:r>
              <a:rPr lang="en-GB" dirty="0"/>
              <a:t> </a:t>
            </a:r>
            <a:r>
              <a:rPr lang="en-GB" dirty="0" err="1"/>
              <a:t>een</a:t>
            </a:r>
            <a:r>
              <a:rPr lang="en-GB" dirty="0"/>
              <a:t> </a:t>
            </a:r>
            <a:r>
              <a:rPr lang="en-GB" dirty="0" err="1"/>
              <a:t>vorm</a:t>
            </a:r>
            <a:r>
              <a:rPr lang="en-GB" dirty="0"/>
              <a:t> van </a:t>
            </a:r>
            <a:r>
              <a:rPr lang="en-GB" dirty="0" err="1"/>
              <a:t>gendergerelateerd</a:t>
            </a:r>
            <a:r>
              <a:rPr lang="en-GB" dirty="0"/>
              <a:t> </a:t>
            </a:r>
            <a:r>
              <a:rPr lang="en-GB" dirty="0" err="1"/>
              <a:t>geweld</a:t>
            </a:r>
            <a:r>
              <a:rPr lang="en-GB" dirty="0"/>
              <a:t> is</a:t>
            </a:r>
          </a:p>
        </p:txBody>
      </p:sp>
      <p:sp>
        <p:nvSpPr>
          <p:cNvPr id="4" name="Slide Number Placeholder 3"/>
          <p:cNvSpPr>
            <a:spLocks noGrp="1"/>
          </p:cNvSpPr>
          <p:nvPr>
            <p:ph type="sldNum" sz="quarter" idx="5"/>
          </p:nvPr>
        </p:nvSpPr>
        <p:spPr/>
        <p:txBody>
          <a:bodyPr/>
          <a:lstStyle/>
          <a:p>
            <a:fld id="{9AC22BA4-8243-4923-A61F-2DC5AA6913D2}" type="slidenum">
              <a:rPr lang="en-IE" smtClean="0"/>
              <a:t>32</a:t>
            </a:fld>
            <a:endParaRPr lang="en-IE"/>
          </a:p>
        </p:txBody>
      </p:sp>
    </p:spTree>
    <p:extLst>
      <p:ext uri="{BB962C8B-B14F-4D97-AF65-F5344CB8AC3E}">
        <p14:creationId xmlns:p14="http://schemas.microsoft.com/office/powerpoint/2010/main" val="12025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Street harassment: #ISayItsNotOK</a:t>
            </a:r>
            <a:r>
              <a:rPr lang="en-GB" dirty="0"/>
              <a:t>; https://www.youtube.com/watch?v=sdn15-t7kg0&amp;t=1s </a:t>
            </a:r>
          </a:p>
        </p:txBody>
      </p:sp>
      <p:sp>
        <p:nvSpPr>
          <p:cNvPr id="4" name="Slide Number Placeholder 3"/>
          <p:cNvSpPr>
            <a:spLocks noGrp="1"/>
          </p:cNvSpPr>
          <p:nvPr>
            <p:ph type="sldNum" sz="quarter" idx="5"/>
          </p:nvPr>
        </p:nvSpPr>
        <p:spPr/>
        <p:txBody>
          <a:bodyPr/>
          <a:lstStyle/>
          <a:p>
            <a:fld id="{9AC22BA4-8243-4923-A61F-2DC5AA6913D2}" type="slidenum">
              <a:rPr lang="en-IE" smtClean="0"/>
              <a:t>33</a:t>
            </a:fld>
            <a:endParaRPr lang="en-IE"/>
          </a:p>
        </p:txBody>
      </p:sp>
    </p:spTree>
    <p:extLst>
      <p:ext uri="{BB962C8B-B14F-4D97-AF65-F5344CB8AC3E}">
        <p14:creationId xmlns:p14="http://schemas.microsoft.com/office/powerpoint/2010/main" val="186348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20/01/2025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qtDMyGjYlMg?feature=oembed"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sdn15-t7kg0?feature=oembed"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pZwvrxVavnQ?feature=oembed"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7.svg"/></Relationships>
</file>

<file path=ppt/slides/_rels/slide3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9.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2614613" y="1700818"/>
            <a:ext cx="6148388" cy="82753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038225" y="-3728"/>
            <a:ext cx="9144000" cy="2387600"/>
          </a:xfrm>
        </p:spPr>
        <p:txBody>
          <a:bodyPr/>
          <a:lstStyle/>
          <a:p>
            <a:r>
              <a:rPr lang="en-IE" dirty="0"/>
              <a:t>De </a:t>
            </a:r>
            <a:r>
              <a:rPr lang="en-IE" dirty="0" err="1"/>
              <a:t>kracht</a:t>
            </a:r>
            <a:r>
              <a:rPr lang="en-IE" dirty="0"/>
              <a:t> van sport:</a:t>
            </a:r>
            <a:br>
              <a:rPr lang="en-IE" sz="6000" dirty="0"/>
            </a:br>
            <a:r>
              <a:rPr lang="en-IE" sz="4000" dirty="0">
                <a:solidFill>
                  <a:schemeClr val="tx1"/>
                </a:solidFill>
              </a:rPr>
              <a:t>Gender in </a:t>
            </a:r>
            <a:r>
              <a:rPr lang="en-IE" sz="4000" dirty="0" err="1">
                <a:solidFill>
                  <a:schemeClr val="tx1"/>
                </a:solidFill>
              </a:rPr>
              <a:t>beweging</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2831937"/>
            <a:ext cx="9144000" cy="1655762"/>
          </a:xfrm>
        </p:spPr>
        <p:txBody>
          <a:bodyPr>
            <a:normAutofit/>
          </a:bodyPr>
          <a:lstStyle/>
          <a:p>
            <a:r>
              <a:rPr lang="nl-NL" sz="2800" dirty="0"/>
              <a:t>Project gericht op de preventie van </a:t>
            </a:r>
            <a:r>
              <a:rPr lang="nl-NL" sz="2800" dirty="0" err="1"/>
              <a:t>gendergerelateerd</a:t>
            </a:r>
            <a:r>
              <a:rPr lang="nl-NL" sz="2800" dirty="0"/>
              <a:t> geweld via sport</a:t>
            </a:r>
            <a:endParaRPr lang="en-IE" sz="1800" i="1"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4" name="Picture 3">
            <a:extLst>
              <a:ext uri="{FF2B5EF4-FFF2-40B4-BE49-F238E27FC236}">
                <a16:creationId xmlns:a16="http://schemas.microsoft.com/office/drawing/2014/main" id="{EDD6439F-2495-C81E-78A3-34505985CE10}"/>
              </a:ext>
            </a:extLst>
          </p:cNvPr>
          <p:cNvPicPr>
            <a:picLocks noChangeAspect="1"/>
          </p:cNvPicPr>
          <p:nvPr/>
        </p:nvPicPr>
        <p:blipFill>
          <a:blip r:embed="rId2"/>
          <a:stretch>
            <a:fillRect/>
          </a:stretch>
        </p:blipFill>
        <p:spPr>
          <a:xfrm>
            <a:off x="3048000" y="3767621"/>
            <a:ext cx="6096000" cy="2777157"/>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a:xfrm>
            <a:off x="6422725" y="-388718"/>
            <a:ext cx="4350134" cy="1600200"/>
          </a:xfrm>
        </p:spPr>
        <p:txBody>
          <a:bodyPr anchor="b">
            <a:normAutofit/>
          </a:bodyPr>
          <a:lstStyle/>
          <a:p>
            <a:r>
              <a:rPr lang="en-IE" dirty="0" err="1"/>
              <a:t>Geslacht</a:t>
            </a:r>
            <a:r>
              <a:rPr lang="en-IE" dirty="0"/>
              <a:t> vs gender</a:t>
            </a:r>
          </a:p>
        </p:txBody>
      </p:sp>
      <p:pic>
        <p:nvPicPr>
          <p:cNvPr id="1026" name="Picture 2" descr="5,300+ Non Binary Symbol Stock Photos, Pictures &amp; Royalty ...">
            <a:extLst>
              <a:ext uri="{FF2B5EF4-FFF2-40B4-BE49-F238E27FC236}">
                <a16:creationId xmlns:a16="http://schemas.microsoft.com/office/drawing/2014/main" id="{11CB3265-4FF3-AB80-E801-BA486E040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3" r="1533" b="1"/>
          <a:stretch/>
        </p:blipFill>
        <p:spPr bwMode="auto">
          <a:xfrm>
            <a:off x="317634" y="588843"/>
            <a:ext cx="5104896" cy="4269584"/>
          </a:xfrm>
          <a:prstGeom prst="rect">
            <a:avLst/>
          </a:prstGeom>
          <a:solidFill>
            <a:srgbClr val="FFFFFF"/>
          </a:solidFill>
        </p:spPr>
      </p:pic>
      <p:sp>
        <p:nvSpPr>
          <p:cNvPr id="3" name="Content Placeholder 2">
            <a:extLst>
              <a:ext uri="{FF2B5EF4-FFF2-40B4-BE49-F238E27FC236}">
                <a16:creationId xmlns:a16="http://schemas.microsoft.com/office/drawing/2014/main" id="{E8E0FC09-4B30-ECCB-6239-D411FABCB859}"/>
              </a:ext>
            </a:extLst>
          </p:cNvPr>
          <p:cNvSpPr>
            <a:spLocks noGrp="1"/>
          </p:cNvSpPr>
          <p:nvPr>
            <p:ph type="body" sz="half" idx="2"/>
          </p:nvPr>
        </p:nvSpPr>
        <p:spPr>
          <a:xfrm>
            <a:off x="6247671" y="1429265"/>
            <a:ext cx="5124230" cy="4944290"/>
          </a:xfrm>
        </p:spPr>
        <p:txBody>
          <a:bodyPr vert="horz" lIns="91440" tIns="45720" rIns="91440" bIns="45720" rtlCol="0" anchor="t">
            <a:normAutofit/>
          </a:bodyPr>
          <a:lstStyle/>
          <a:p>
            <a:pPr fontAlgn="base"/>
            <a:r>
              <a:rPr lang="nl-NL" sz="2000" b="1" dirty="0"/>
              <a:t>Geslacht</a:t>
            </a:r>
            <a:r>
              <a:rPr lang="nl-NL" sz="2000" dirty="0"/>
              <a:t> verwijst naar de biologische en fysieke kenmerken waarmee iemand wordt geboren zoals chromosomen, hormonen en voortplantingsorganen. Meestal niet veranderlijk door tijd en ruimte; </a:t>
            </a:r>
            <a:endParaRPr lang="nl-NL" sz="2000" dirty="0">
              <a:cs typeface="Arial"/>
            </a:endParaRPr>
          </a:p>
          <a:p>
            <a:pPr fontAlgn="base"/>
            <a:endParaRPr lang="nl-NL" sz="2000" dirty="0">
              <a:cs typeface="Arial"/>
            </a:endParaRPr>
          </a:p>
          <a:p>
            <a:pPr fontAlgn="base"/>
            <a:r>
              <a:rPr lang="nl-NL" sz="2000" b="1" dirty="0"/>
              <a:t>Gender</a:t>
            </a:r>
            <a:r>
              <a:rPr lang="nl-NL" sz="2000" dirty="0"/>
              <a:t> is de sociale en culturele rol, identiteit en expressie die met mannelijkheid, vrouwelijkheid of andere gendercategorieën wordt geassocieerd. Hoe mensen zichzelf identificeren en hoe ze in de samenleving functioneren, wat kan verschillen van hun biologische geslacht. Dit varieert sterk tussen verschillende culturen en tijdperken. </a:t>
            </a:r>
            <a:endParaRPr lang="nl-NL" sz="2000" dirty="0">
              <a:cs typeface="Arial"/>
            </a:endParaRPr>
          </a:p>
          <a:p>
            <a:pPr marL="0" indent="0" fontAlgn="base">
              <a:buNone/>
            </a:pPr>
            <a:endParaRPr lang="nl-NL" sz="1500" dirty="0"/>
          </a:p>
        </p:txBody>
      </p:sp>
    </p:spTree>
    <p:extLst>
      <p:ext uri="{BB962C8B-B14F-4D97-AF65-F5344CB8AC3E}">
        <p14:creationId xmlns:p14="http://schemas.microsoft.com/office/powerpoint/2010/main" val="324412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96654" y="712788"/>
            <a:ext cx="9144000" cy="2387600"/>
          </a:xfrm>
        </p:spPr>
        <p:txBody>
          <a:bodyPr>
            <a:normAutofit/>
          </a:bodyPr>
          <a:lstStyle/>
          <a:p>
            <a:r>
              <a:rPr lang="en-IE" dirty="0" err="1"/>
              <a:t>Genderdiversiteit</a:t>
            </a:r>
            <a:r>
              <a:rPr lang="en-IE" dirty="0"/>
              <a:t> </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727647" y="3349944"/>
            <a:ext cx="2520062" cy="613614"/>
          </a:xfrm>
          <a:prstGeom prst="rect">
            <a:avLst/>
          </a:prstGeom>
        </p:spPr>
      </p:pic>
    </p:spTree>
    <p:extLst>
      <p:ext uri="{BB962C8B-B14F-4D97-AF65-F5344CB8AC3E}">
        <p14:creationId xmlns:p14="http://schemas.microsoft.com/office/powerpoint/2010/main" val="416661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770884" y="508001"/>
            <a:ext cx="10144125" cy="1244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200" b="1" dirty="0" err="1">
                <a:solidFill>
                  <a:schemeClr val="accent6">
                    <a:lumMod val="10000"/>
                  </a:schemeClr>
                </a:solidFill>
                <a:latin typeface="+mj-lt"/>
                <a:ea typeface="+mj-ea"/>
                <a:cs typeface="+mj-cs"/>
              </a:rPr>
              <a:t>Genderidentiteit</a:t>
            </a:r>
            <a:r>
              <a:rPr lang="en-US" sz="2200" b="1" dirty="0">
                <a:solidFill>
                  <a:schemeClr val="accent6">
                    <a:lumMod val="10000"/>
                  </a:schemeClr>
                </a:solidFill>
                <a:latin typeface="+mj-lt"/>
                <a:ea typeface="+mj-ea"/>
                <a:cs typeface="+mj-cs"/>
              </a:rPr>
              <a:t> </a:t>
            </a:r>
            <a:r>
              <a:rPr lang="en-US" sz="2200" dirty="0">
                <a:solidFill>
                  <a:schemeClr val="accent6">
                    <a:lumMod val="10000"/>
                  </a:schemeClr>
                </a:solidFill>
                <a:latin typeface="+mj-lt"/>
                <a:ea typeface="+mj-ea"/>
                <a:cs typeface="+mj-cs"/>
              </a:rPr>
              <a:t>is je </a:t>
            </a:r>
            <a:r>
              <a:rPr lang="en-US" sz="2200" dirty="0" err="1">
                <a:solidFill>
                  <a:schemeClr val="accent6">
                    <a:lumMod val="10000"/>
                  </a:schemeClr>
                </a:solidFill>
                <a:latin typeface="+mj-lt"/>
                <a:ea typeface="+mj-ea"/>
                <a:cs typeface="+mj-cs"/>
              </a:rPr>
              <a:t>innerlijke</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gevoel</a:t>
            </a:r>
            <a:r>
              <a:rPr lang="en-US" sz="2200" dirty="0">
                <a:solidFill>
                  <a:schemeClr val="accent6">
                    <a:lumMod val="10000"/>
                  </a:schemeClr>
                </a:solidFill>
                <a:latin typeface="+mj-lt"/>
                <a:ea typeface="+mj-ea"/>
                <a:cs typeface="+mj-cs"/>
              </a:rPr>
              <a:t>: je </a:t>
            </a:r>
            <a:r>
              <a:rPr lang="en-US" sz="2200" dirty="0" err="1">
                <a:solidFill>
                  <a:schemeClr val="accent6">
                    <a:lumMod val="10000"/>
                  </a:schemeClr>
                </a:solidFill>
                <a:latin typeface="+mj-lt"/>
                <a:ea typeface="+mj-ea"/>
                <a:cs typeface="+mj-cs"/>
              </a:rPr>
              <a:t>kan</a:t>
            </a:r>
            <a:r>
              <a:rPr lang="en-US" sz="2200" dirty="0">
                <a:solidFill>
                  <a:schemeClr val="accent6">
                    <a:lumMod val="10000"/>
                  </a:schemeClr>
                </a:solidFill>
                <a:latin typeface="+mj-lt"/>
                <a:ea typeface="+mj-ea"/>
                <a:cs typeface="+mj-cs"/>
              </a:rPr>
              <a:t> je </a:t>
            </a:r>
            <a:r>
              <a:rPr lang="en-US" sz="2200" dirty="0" err="1">
                <a:solidFill>
                  <a:schemeClr val="accent6">
                    <a:lumMod val="10000"/>
                  </a:schemeClr>
                </a:solidFill>
                <a:latin typeface="+mj-lt"/>
                <a:ea typeface="+mj-ea"/>
                <a:cs typeface="+mj-cs"/>
              </a:rPr>
              <a:t>bijvoorbeeld</a:t>
            </a:r>
            <a:r>
              <a:rPr lang="en-US" sz="2200" dirty="0">
                <a:solidFill>
                  <a:schemeClr val="accent6">
                    <a:lumMod val="10000"/>
                  </a:schemeClr>
                </a:solidFill>
                <a:latin typeface="+mj-lt"/>
                <a:ea typeface="+mj-ea"/>
                <a:cs typeface="+mj-cs"/>
              </a:rPr>
              <a:t> man, vrouw, </a:t>
            </a:r>
            <a:r>
              <a:rPr lang="en-US" sz="2200" dirty="0" err="1">
                <a:solidFill>
                  <a:schemeClr val="accent6">
                    <a:lumMod val="10000"/>
                  </a:schemeClr>
                </a:solidFill>
                <a:latin typeface="+mj-lt"/>
                <a:ea typeface="+mj-ea"/>
                <a:cs typeface="+mj-cs"/>
              </a:rPr>
              <a:t>beide</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geen</a:t>
            </a:r>
            <a:r>
              <a:rPr lang="en-US" sz="2200" dirty="0">
                <a:solidFill>
                  <a:schemeClr val="accent6">
                    <a:lumMod val="10000"/>
                  </a:schemeClr>
                </a:solidFill>
                <a:latin typeface="+mj-lt"/>
                <a:ea typeface="+mj-ea"/>
                <a:cs typeface="+mj-cs"/>
              </a:rPr>
              <a:t> van </a:t>
            </a:r>
            <a:r>
              <a:rPr lang="en-US" sz="2200" dirty="0" err="1">
                <a:solidFill>
                  <a:schemeClr val="accent6">
                    <a:lumMod val="10000"/>
                  </a:schemeClr>
                </a:solidFill>
                <a:latin typeface="+mj-lt"/>
                <a:ea typeface="+mj-ea"/>
                <a:cs typeface="+mj-cs"/>
              </a:rPr>
              <a:t>beide</a:t>
            </a:r>
            <a:r>
              <a:rPr lang="en-US" sz="2200" dirty="0">
                <a:solidFill>
                  <a:schemeClr val="accent6">
                    <a:lumMod val="10000"/>
                  </a:schemeClr>
                </a:solidFill>
                <a:latin typeface="+mj-lt"/>
                <a:ea typeface="+mj-ea"/>
                <a:cs typeface="+mj-cs"/>
              </a:rPr>
              <a:t> of </a:t>
            </a:r>
            <a:r>
              <a:rPr lang="en-US" sz="2200" dirty="0" err="1">
                <a:solidFill>
                  <a:schemeClr val="accent6">
                    <a:lumMod val="10000"/>
                  </a:schemeClr>
                </a:solidFill>
                <a:latin typeface="+mj-lt"/>
                <a:ea typeface="+mj-ea"/>
                <a:cs typeface="+mj-cs"/>
              </a:rPr>
              <a:t>soms</a:t>
            </a:r>
            <a:r>
              <a:rPr lang="en-US" sz="2200" dirty="0">
                <a:solidFill>
                  <a:schemeClr val="accent6">
                    <a:lumMod val="10000"/>
                  </a:schemeClr>
                </a:solidFill>
                <a:latin typeface="+mj-lt"/>
                <a:ea typeface="+mj-ea"/>
                <a:cs typeface="+mj-cs"/>
              </a:rPr>
              <a:t> man en </a:t>
            </a:r>
            <a:r>
              <a:rPr lang="en-US" sz="2200" dirty="0" err="1">
                <a:solidFill>
                  <a:schemeClr val="accent6">
                    <a:lumMod val="10000"/>
                  </a:schemeClr>
                </a:solidFill>
                <a:latin typeface="+mj-lt"/>
                <a:ea typeface="+mj-ea"/>
                <a:cs typeface="+mj-cs"/>
              </a:rPr>
              <a:t>soms</a:t>
            </a:r>
            <a:r>
              <a:rPr lang="en-US" sz="2200" dirty="0">
                <a:solidFill>
                  <a:schemeClr val="accent6">
                    <a:lumMod val="10000"/>
                  </a:schemeClr>
                </a:solidFill>
                <a:latin typeface="+mj-lt"/>
                <a:ea typeface="+mj-ea"/>
                <a:cs typeface="+mj-cs"/>
              </a:rPr>
              <a:t> vrouw </a:t>
            </a:r>
            <a:r>
              <a:rPr lang="en-US" sz="2200" dirty="0" err="1">
                <a:solidFill>
                  <a:schemeClr val="accent6">
                    <a:lumMod val="10000"/>
                  </a:schemeClr>
                </a:solidFill>
                <a:latin typeface="+mj-lt"/>
                <a:ea typeface="+mj-ea"/>
                <a:cs typeface="+mj-cs"/>
              </a:rPr>
              <a:t>voelen</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Dit</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gevoel</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staat</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los</a:t>
            </a:r>
            <a:r>
              <a:rPr lang="en-US" sz="2200" dirty="0">
                <a:solidFill>
                  <a:schemeClr val="accent6">
                    <a:lumMod val="10000"/>
                  </a:schemeClr>
                </a:solidFill>
                <a:latin typeface="+mj-lt"/>
                <a:ea typeface="+mj-ea"/>
                <a:cs typeface="+mj-cs"/>
              </a:rPr>
              <a:t> van je </a:t>
            </a:r>
            <a:r>
              <a:rPr lang="en-US" sz="2200" dirty="0" err="1">
                <a:solidFill>
                  <a:schemeClr val="accent6">
                    <a:lumMod val="10000"/>
                  </a:schemeClr>
                </a:solidFill>
                <a:latin typeface="+mj-lt"/>
                <a:ea typeface="+mj-ea"/>
                <a:cs typeface="+mj-cs"/>
              </a:rPr>
              <a:t>biologisch</a:t>
            </a:r>
            <a:r>
              <a:rPr lang="en-US" sz="2200" dirty="0">
                <a:solidFill>
                  <a:schemeClr val="accent6">
                    <a:lumMod val="10000"/>
                  </a:schemeClr>
                </a:solidFill>
                <a:latin typeface="+mj-lt"/>
                <a:ea typeface="+mj-ea"/>
                <a:cs typeface="+mj-cs"/>
              </a:rPr>
              <a:t> </a:t>
            </a:r>
            <a:r>
              <a:rPr lang="en-US" sz="2200" dirty="0" err="1">
                <a:solidFill>
                  <a:schemeClr val="accent6">
                    <a:lumMod val="10000"/>
                  </a:schemeClr>
                </a:solidFill>
                <a:latin typeface="+mj-lt"/>
                <a:ea typeface="+mj-ea"/>
                <a:cs typeface="+mj-cs"/>
              </a:rPr>
              <a:t>geslacht</a:t>
            </a:r>
            <a:r>
              <a:rPr lang="en-US" sz="2200" dirty="0">
                <a:solidFill>
                  <a:schemeClr val="accent6">
                    <a:lumMod val="10000"/>
                  </a:schemeClr>
                </a:solidFill>
                <a:latin typeface="+mj-lt"/>
                <a:ea typeface="+mj-ea"/>
                <a:cs typeface="+mj-cs"/>
              </a:rPr>
              <a:t>.</a:t>
            </a:r>
          </a:p>
        </p:txBody>
      </p:sp>
      <p:sp>
        <p:nvSpPr>
          <p:cNvPr id="8" name="TextBox 7">
            <a:extLst>
              <a:ext uri="{FF2B5EF4-FFF2-40B4-BE49-F238E27FC236}">
                <a16:creationId xmlns:a16="http://schemas.microsoft.com/office/drawing/2014/main" id="{C37C4EF2-2297-645B-2B47-027D18C1EB59}"/>
              </a:ext>
            </a:extLst>
          </p:cNvPr>
          <p:cNvSpPr txBox="1"/>
          <p:nvPr/>
        </p:nvSpPr>
        <p:spPr>
          <a:xfrm>
            <a:off x="914400" y="2312987"/>
            <a:ext cx="5181600" cy="358298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b="1" dirty="0">
                <a:solidFill>
                  <a:schemeClr val="accent6">
                    <a:lumMod val="10000"/>
                  </a:schemeClr>
                </a:solidFill>
              </a:rPr>
              <a:t>Cisgender</a:t>
            </a:r>
            <a:r>
              <a:rPr lang="en-US" dirty="0">
                <a:solidFill>
                  <a:schemeClr val="accent6">
                    <a:lumMod val="10000"/>
                  </a:schemeClr>
                </a:solidFill>
              </a:rPr>
              <a:t>: </a:t>
            </a:r>
            <a:r>
              <a:rPr lang="en-US" dirty="0" err="1">
                <a:solidFill>
                  <a:schemeClr val="accent6">
                    <a:lumMod val="10000"/>
                  </a:schemeClr>
                </a:solidFill>
              </a:rPr>
              <a:t>Persoon</a:t>
            </a:r>
            <a:r>
              <a:rPr lang="en-US" dirty="0">
                <a:solidFill>
                  <a:schemeClr val="accent6">
                    <a:lumMod val="10000"/>
                  </a:schemeClr>
                </a:solidFill>
              </a:rPr>
              <a:t> die </a:t>
            </a:r>
            <a:r>
              <a:rPr lang="en-US" dirty="0" err="1">
                <a:solidFill>
                  <a:schemeClr val="accent6">
                    <a:lumMod val="10000"/>
                  </a:schemeClr>
                </a:solidFill>
              </a:rPr>
              <a:t>zich</a:t>
            </a:r>
            <a:r>
              <a:rPr lang="en-US" dirty="0">
                <a:solidFill>
                  <a:schemeClr val="accent6">
                    <a:lumMod val="10000"/>
                  </a:schemeClr>
                </a:solidFill>
              </a:rPr>
              <a:t> </a:t>
            </a:r>
            <a:r>
              <a:rPr lang="en-US" dirty="0" err="1">
                <a:solidFill>
                  <a:schemeClr val="accent6">
                    <a:lumMod val="10000"/>
                  </a:schemeClr>
                </a:solidFill>
              </a:rPr>
              <a:t>identificeert</a:t>
            </a:r>
            <a:r>
              <a:rPr lang="en-US" dirty="0">
                <a:solidFill>
                  <a:schemeClr val="accent6">
                    <a:lumMod val="10000"/>
                  </a:schemeClr>
                </a:solidFill>
              </a:rPr>
              <a:t> met het </a:t>
            </a:r>
            <a:r>
              <a:rPr lang="en-US" dirty="0" err="1">
                <a:solidFill>
                  <a:schemeClr val="accent6">
                    <a:lumMod val="10000"/>
                  </a:schemeClr>
                </a:solidFill>
              </a:rPr>
              <a:t>geslacht</a:t>
            </a:r>
            <a:r>
              <a:rPr lang="en-US" dirty="0">
                <a:solidFill>
                  <a:schemeClr val="accent6">
                    <a:lumMod val="10000"/>
                  </a:schemeClr>
                </a:solidFill>
              </a:rPr>
              <a:t> </a:t>
            </a:r>
            <a:r>
              <a:rPr lang="en-US" dirty="0" err="1">
                <a:solidFill>
                  <a:schemeClr val="accent6">
                    <a:lumMod val="10000"/>
                  </a:schemeClr>
                </a:solidFill>
              </a:rPr>
              <a:t>dat</a:t>
            </a:r>
            <a:r>
              <a:rPr lang="en-US" dirty="0">
                <a:solidFill>
                  <a:schemeClr val="accent6">
                    <a:lumMod val="10000"/>
                  </a:schemeClr>
                </a:solidFill>
              </a:rPr>
              <a:t> die </a:t>
            </a:r>
            <a:r>
              <a:rPr lang="en-US" dirty="0" err="1">
                <a:solidFill>
                  <a:schemeClr val="accent6">
                    <a:lumMod val="10000"/>
                  </a:schemeClr>
                </a:solidFill>
              </a:rPr>
              <a:t>kreeg</a:t>
            </a:r>
            <a:r>
              <a:rPr lang="en-US" dirty="0">
                <a:solidFill>
                  <a:schemeClr val="accent6">
                    <a:lumMod val="10000"/>
                  </a:schemeClr>
                </a:solidFill>
              </a:rPr>
              <a:t> </a:t>
            </a:r>
            <a:r>
              <a:rPr lang="en-US" dirty="0" err="1">
                <a:solidFill>
                  <a:schemeClr val="accent6">
                    <a:lumMod val="10000"/>
                  </a:schemeClr>
                </a:solidFill>
              </a:rPr>
              <a:t>toegewezen</a:t>
            </a:r>
            <a:r>
              <a:rPr lang="en-US" dirty="0">
                <a:solidFill>
                  <a:schemeClr val="accent6">
                    <a:lumMod val="10000"/>
                  </a:schemeClr>
                </a:solidFill>
              </a:rPr>
              <a:t> </a:t>
            </a:r>
            <a:r>
              <a:rPr lang="en-US" dirty="0" err="1">
                <a:solidFill>
                  <a:schemeClr val="accent6">
                    <a:lumMod val="10000"/>
                  </a:schemeClr>
                </a:solidFill>
              </a:rPr>
              <a:t>bij</a:t>
            </a:r>
            <a:r>
              <a:rPr lang="en-US" dirty="0">
                <a:solidFill>
                  <a:schemeClr val="accent6">
                    <a:lumMod val="10000"/>
                  </a:schemeClr>
                </a:solidFill>
              </a:rPr>
              <a:t> de </a:t>
            </a:r>
            <a:r>
              <a:rPr lang="en-US" dirty="0" err="1">
                <a:solidFill>
                  <a:schemeClr val="accent6">
                    <a:lumMod val="10000"/>
                  </a:schemeClr>
                </a:solidFill>
              </a:rPr>
              <a:t>geboorte</a:t>
            </a:r>
            <a:r>
              <a:rPr lang="en-US" dirty="0">
                <a:solidFill>
                  <a:schemeClr val="accent6">
                    <a:lumMod val="10000"/>
                  </a:schemeClr>
                </a:solidFill>
              </a:rPr>
              <a:t>. </a:t>
            </a:r>
          </a:p>
          <a:p>
            <a:pPr marL="228600" indent="-228600">
              <a:lnSpc>
                <a:spcPct val="90000"/>
              </a:lnSpc>
              <a:spcBef>
                <a:spcPts val="1000"/>
              </a:spcBef>
              <a:buFont typeface="Arial" panose="020B0604020202020204" pitchFamily="34" charset="0"/>
              <a:buChar char="•"/>
            </a:pPr>
            <a:r>
              <a:rPr lang="en-US" b="1" dirty="0">
                <a:solidFill>
                  <a:schemeClr val="accent6">
                    <a:lumMod val="10000"/>
                  </a:schemeClr>
                </a:solidFill>
              </a:rPr>
              <a:t>Transgender</a:t>
            </a:r>
            <a:r>
              <a:rPr lang="en-US" dirty="0">
                <a:solidFill>
                  <a:schemeClr val="accent6">
                    <a:lumMod val="10000"/>
                  </a:schemeClr>
                </a:solidFill>
              </a:rPr>
              <a:t>:  </a:t>
            </a:r>
            <a:r>
              <a:rPr lang="en-US" dirty="0" err="1">
                <a:solidFill>
                  <a:schemeClr val="accent6">
                    <a:lumMod val="10000"/>
                  </a:schemeClr>
                </a:solidFill>
              </a:rPr>
              <a:t>Persoon</a:t>
            </a:r>
            <a:r>
              <a:rPr lang="en-US" dirty="0">
                <a:solidFill>
                  <a:schemeClr val="accent6">
                    <a:lumMod val="10000"/>
                  </a:schemeClr>
                </a:solidFill>
              </a:rPr>
              <a:t> die </a:t>
            </a:r>
            <a:r>
              <a:rPr lang="en-US" dirty="0" err="1">
                <a:solidFill>
                  <a:schemeClr val="accent6">
                    <a:lumMod val="10000"/>
                  </a:schemeClr>
                </a:solidFill>
              </a:rPr>
              <a:t>zich</a:t>
            </a:r>
            <a:r>
              <a:rPr lang="en-US" dirty="0">
                <a:solidFill>
                  <a:schemeClr val="accent6">
                    <a:lumMod val="10000"/>
                  </a:schemeClr>
                </a:solidFill>
              </a:rPr>
              <a:t> </a:t>
            </a:r>
            <a:r>
              <a:rPr lang="en-US" dirty="0" err="1">
                <a:solidFill>
                  <a:schemeClr val="accent6">
                    <a:lumMod val="10000"/>
                  </a:schemeClr>
                </a:solidFill>
              </a:rPr>
              <a:t>niet</a:t>
            </a:r>
            <a:r>
              <a:rPr lang="en-US" dirty="0">
                <a:solidFill>
                  <a:schemeClr val="accent6">
                    <a:lumMod val="10000"/>
                  </a:schemeClr>
                </a:solidFill>
              </a:rPr>
              <a:t> </a:t>
            </a:r>
            <a:r>
              <a:rPr lang="en-US" dirty="0" err="1">
                <a:solidFill>
                  <a:schemeClr val="accent6">
                    <a:lumMod val="10000"/>
                  </a:schemeClr>
                </a:solidFill>
              </a:rPr>
              <a:t>identificeert</a:t>
            </a:r>
            <a:r>
              <a:rPr lang="en-US" dirty="0">
                <a:solidFill>
                  <a:schemeClr val="accent6">
                    <a:lumMod val="10000"/>
                  </a:schemeClr>
                </a:solidFill>
              </a:rPr>
              <a:t> met het </a:t>
            </a:r>
            <a:r>
              <a:rPr lang="en-US" dirty="0" err="1">
                <a:solidFill>
                  <a:schemeClr val="accent6">
                    <a:lumMod val="10000"/>
                  </a:schemeClr>
                </a:solidFill>
              </a:rPr>
              <a:t>geslacht</a:t>
            </a:r>
            <a:r>
              <a:rPr lang="en-US" dirty="0">
                <a:solidFill>
                  <a:schemeClr val="accent6">
                    <a:lumMod val="10000"/>
                  </a:schemeClr>
                </a:solidFill>
              </a:rPr>
              <a:t> </a:t>
            </a:r>
            <a:r>
              <a:rPr lang="en-US" dirty="0" err="1">
                <a:solidFill>
                  <a:schemeClr val="accent6">
                    <a:lumMod val="10000"/>
                  </a:schemeClr>
                </a:solidFill>
              </a:rPr>
              <a:t>dat</a:t>
            </a:r>
            <a:r>
              <a:rPr lang="en-US" dirty="0">
                <a:solidFill>
                  <a:schemeClr val="accent6">
                    <a:lumMod val="10000"/>
                  </a:schemeClr>
                </a:solidFill>
              </a:rPr>
              <a:t> die </a:t>
            </a:r>
            <a:r>
              <a:rPr lang="en-US" dirty="0" err="1">
                <a:solidFill>
                  <a:schemeClr val="accent6">
                    <a:lumMod val="10000"/>
                  </a:schemeClr>
                </a:solidFill>
              </a:rPr>
              <a:t>kreeg</a:t>
            </a:r>
            <a:r>
              <a:rPr lang="en-US" dirty="0">
                <a:solidFill>
                  <a:schemeClr val="accent6">
                    <a:lumMod val="10000"/>
                  </a:schemeClr>
                </a:solidFill>
              </a:rPr>
              <a:t> </a:t>
            </a:r>
            <a:r>
              <a:rPr lang="en-US" dirty="0" err="1">
                <a:solidFill>
                  <a:schemeClr val="accent6">
                    <a:lumMod val="10000"/>
                  </a:schemeClr>
                </a:solidFill>
              </a:rPr>
              <a:t>toegewezen</a:t>
            </a:r>
            <a:r>
              <a:rPr lang="en-US" dirty="0">
                <a:solidFill>
                  <a:schemeClr val="accent6">
                    <a:lumMod val="10000"/>
                  </a:schemeClr>
                </a:solidFill>
              </a:rPr>
              <a:t> </a:t>
            </a:r>
            <a:r>
              <a:rPr lang="en-US" dirty="0" err="1">
                <a:solidFill>
                  <a:schemeClr val="accent6">
                    <a:lumMod val="10000"/>
                  </a:schemeClr>
                </a:solidFill>
              </a:rPr>
              <a:t>bij</a:t>
            </a:r>
            <a:r>
              <a:rPr lang="en-US" dirty="0">
                <a:solidFill>
                  <a:schemeClr val="accent6">
                    <a:lumMod val="10000"/>
                  </a:schemeClr>
                </a:solidFill>
              </a:rPr>
              <a:t> de </a:t>
            </a:r>
            <a:r>
              <a:rPr lang="en-US" dirty="0" err="1">
                <a:solidFill>
                  <a:schemeClr val="accent6">
                    <a:lumMod val="10000"/>
                  </a:schemeClr>
                </a:solidFill>
              </a:rPr>
              <a:t>geboorte</a:t>
            </a:r>
            <a:r>
              <a:rPr lang="en-US" dirty="0">
                <a:solidFill>
                  <a:schemeClr val="accent6">
                    <a:lumMod val="10000"/>
                  </a:schemeClr>
                </a:solidFill>
              </a:rPr>
              <a:t>. </a:t>
            </a:r>
          </a:p>
          <a:p>
            <a:pPr marL="228600" indent="-228600">
              <a:lnSpc>
                <a:spcPct val="90000"/>
              </a:lnSpc>
              <a:spcBef>
                <a:spcPts val="1000"/>
              </a:spcBef>
              <a:buFont typeface="Arial" panose="020B0604020202020204" pitchFamily="34" charset="0"/>
              <a:buChar char="•"/>
            </a:pPr>
            <a:r>
              <a:rPr lang="en-US" b="1" dirty="0">
                <a:solidFill>
                  <a:schemeClr val="accent6">
                    <a:lumMod val="10000"/>
                  </a:schemeClr>
                </a:solidFill>
              </a:rPr>
              <a:t>Non-</a:t>
            </a:r>
            <a:r>
              <a:rPr lang="en-US" b="1" dirty="0" err="1">
                <a:solidFill>
                  <a:schemeClr val="accent6">
                    <a:lumMod val="10000"/>
                  </a:schemeClr>
                </a:solidFill>
              </a:rPr>
              <a:t>binaire</a:t>
            </a:r>
            <a:r>
              <a:rPr lang="en-US" b="1" dirty="0">
                <a:solidFill>
                  <a:schemeClr val="accent6">
                    <a:lumMod val="10000"/>
                  </a:schemeClr>
                </a:solidFill>
              </a:rPr>
              <a:t> </a:t>
            </a:r>
            <a:r>
              <a:rPr lang="en-US" b="1" dirty="0" err="1">
                <a:solidFill>
                  <a:schemeClr val="accent6">
                    <a:lumMod val="10000"/>
                  </a:schemeClr>
                </a:solidFill>
              </a:rPr>
              <a:t>personen</a:t>
            </a:r>
            <a:r>
              <a:rPr lang="en-US" dirty="0">
                <a:solidFill>
                  <a:schemeClr val="accent6">
                    <a:lumMod val="10000"/>
                  </a:schemeClr>
                </a:solidFill>
              </a:rPr>
              <a:t>: </a:t>
            </a:r>
            <a:r>
              <a:rPr lang="en-US" dirty="0" err="1">
                <a:solidFill>
                  <a:schemeClr val="accent6">
                    <a:lumMod val="10000"/>
                  </a:schemeClr>
                </a:solidFill>
              </a:rPr>
              <a:t>Persoon</a:t>
            </a:r>
            <a:r>
              <a:rPr lang="en-US" dirty="0">
                <a:solidFill>
                  <a:schemeClr val="accent6">
                    <a:lumMod val="10000"/>
                  </a:schemeClr>
                </a:solidFill>
              </a:rPr>
              <a:t> die </a:t>
            </a:r>
            <a:r>
              <a:rPr lang="en-US" dirty="0" err="1">
                <a:solidFill>
                  <a:schemeClr val="accent6">
                    <a:lumMod val="10000"/>
                  </a:schemeClr>
                </a:solidFill>
              </a:rPr>
              <a:t>zich</a:t>
            </a:r>
            <a:r>
              <a:rPr lang="en-US" dirty="0">
                <a:solidFill>
                  <a:schemeClr val="accent6">
                    <a:lumMod val="10000"/>
                  </a:schemeClr>
                </a:solidFill>
              </a:rPr>
              <a:t> </a:t>
            </a:r>
            <a:r>
              <a:rPr lang="en-US" dirty="0" err="1">
                <a:solidFill>
                  <a:schemeClr val="accent6">
                    <a:lumMod val="10000"/>
                  </a:schemeClr>
                </a:solidFill>
              </a:rPr>
              <a:t>noch</a:t>
            </a:r>
            <a:r>
              <a:rPr lang="en-US" dirty="0">
                <a:solidFill>
                  <a:schemeClr val="accent6">
                    <a:lumMod val="10000"/>
                  </a:schemeClr>
                </a:solidFill>
              </a:rPr>
              <a:t> man </a:t>
            </a:r>
            <a:r>
              <a:rPr lang="en-US" dirty="0" err="1">
                <a:solidFill>
                  <a:schemeClr val="accent6">
                    <a:lumMod val="10000"/>
                  </a:schemeClr>
                </a:solidFill>
              </a:rPr>
              <a:t>noch</a:t>
            </a:r>
            <a:r>
              <a:rPr lang="en-US" dirty="0">
                <a:solidFill>
                  <a:schemeClr val="accent6">
                    <a:lumMod val="10000"/>
                  </a:schemeClr>
                </a:solidFill>
              </a:rPr>
              <a:t> vrouw </a:t>
            </a:r>
            <a:r>
              <a:rPr lang="en-US" dirty="0" err="1">
                <a:solidFill>
                  <a:schemeClr val="accent6">
                    <a:lumMod val="10000"/>
                  </a:schemeClr>
                </a:solidFill>
              </a:rPr>
              <a:t>voelt</a:t>
            </a:r>
            <a:r>
              <a:rPr lang="en-US" dirty="0">
                <a:solidFill>
                  <a:schemeClr val="accent6">
                    <a:lumMod val="10000"/>
                  </a:schemeClr>
                </a:solidFill>
              </a:rPr>
              <a:t>. </a:t>
            </a:r>
          </a:p>
          <a:p>
            <a:pPr marL="228600" indent="-228600">
              <a:lnSpc>
                <a:spcPct val="90000"/>
              </a:lnSpc>
              <a:spcBef>
                <a:spcPts val="1000"/>
              </a:spcBef>
              <a:buFont typeface="Arial" panose="020B0604020202020204" pitchFamily="34" charset="0"/>
              <a:buChar char="•"/>
            </a:pPr>
            <a:r>
              <a:rPr lang="en-US" b="1" dirty="0" err="1">
                <a:solidFill>
                  <a:schemeClr val="accent6">
                    <a:lumMod val="10000"/>
                  </a:schemeClr>
                </a:solidFill>
              </a:rPr>
              <a:t>Genderfluide</a:t>
            </a:r>
            <a:r>
              <a:rPr lang="en-US" dirty="0">
                <a:solidFill>
                  <a:schemeClr val="accent6">
                    <a:lumMod val="10000"/>
                  </a:schemeClr>
                </a:solidFill>
              </a:rPr>
              <a:t>: </a:t>
            </a:r>
            <a:r>
              <a:rPr lang="en-US" dirty="0" err="1">
                <a:solidFill>
                  <a:schemeClr val="accent6">
                    <a:lumMod val="10000"/>
                  </a:schemeClr>
                </a:solidFill>
              </a:rPr>
              <a:t>Persoon</a:t>
            </a:r>
            <a:r>
              <a:rPr lang="en-US" dirty="0">
                <a:solidFill>
                  <a:schemeClr val="accent6">
                    <a:lumMod val="10000"/>
                  </a:schemeClr>
                </a:solidFill>
              </a:rPr>
              <a:t> die </a:t>
            </a:r>
            <a:r>
              <a:rPr lang="en-US" dirty="0" err="1">
                <a:solidFill>
                  <a:schemeClr val="accent6">
                    <a:lumMod val="10000"/>
                  </a:schemeClr>
                </a:solidFill>
              </a:rPr>
              <a:t>zich</a:t>
            </a:r>
            <a:r>
              <a:rPr lang="en-US" dirty="0">
                <a:solidFill>
                  <a:schemeClr val="accent6">
                    <a:lumMod val="10000"/>
                  </a:schemeClr>
                </a:solidFill>
              </a:rPr>
              <a:t> </a:t>
            </a:r>
            <a:r>
              <a:rPr lang="en-US" dirty="0" err="1">
                <a:solidFill>
                  <a:schemeClr val="accent6">
                    <a:lumMod val="10000"/>
                  </a:schemeClr>
                </a:solidFill>
              </a:rPr>
              <a:t>niet</a:t>
            </a:r>
            <a:r>
              <a:rPr lang="en-US" dirty="0">
                <a:solidFill>
                  <a:schemeClr val="accent6">
                    <a:lumMod val="10000"/>
                  </a:schemeClr>
                </a:solidFill>
              </a:rPr>
              <a:t> </a:t>
            </a:r>
            <a:r>
              <a:rPr lang="en-US" dirty="0" err="1">
                <a:solidFill>
                  <a:schemeClr val="accent6">
                    <a:lumMod val="10000"/>
                  </a:schemeClr>
                </a:solidFill>
              </a:rPr>
              <a:t>aan</a:t>
            </a:r>
            <a:r>
              <a:rPr lang="en-US" dirty="0">
                <a:solidFill>
                  <a:schemeClr val="accent6">
                    <a:lumMod val="10000"/>
                  </a:schemeClr>
                </a:solidFill>
              </a:rPr>
              <a:t> </a:t>
            </a:r>
            <a:r>
              <a:rPr lang="en-US" dirty="0" err="1">
                <a:solidFill>
                  <a:schemeClr val="accent6">
                    <a:lumMod val="10000"/>
                  </a:schemeClr>
                </a:solidFill>
              </a:rPr>
              <a:t>één</a:t>
            </a:r>
            <a:r>
              <a:rPr lang="en-US" dirty="0">
                <a:solidFill>
                  <a:schemeClr val="accent6">
                    <a:lumMod val="10000"/>
                  </a:schemeClr>
                </a:solidFill>
              </a:rPr>
              <a:t> </a:t>
            </a:r>
            <a:r>
              <a:rPr lang="en-US" dirty="0" err="1">
                <a:solidFill>
                  <a:schemeClr val="accent6">
                    <a:lumMod val="10000"/>
                  </a:schemeClr>
                </a:solidFill>
              </a:rPr>
              <a:t>bepaalde</a:t>
            </a:r>
            <a:r>
              <a:rPr lang="en-US" dirty="0">
                <a:solidFill>
                  <a:schemeClr val="accent6">
                    <a:lumMod val="10000"/>
                  </a:schemeClr>
                </a:solidFill>
              </a:rPr>
              <a:t> </a:t>
            </a:r>
            <a:r>
              <a:rPr lang="en-US" dirty="0" err="1">
                <a:solidFill>
                  <a:schemeClr val="accent6">
                    <a:lumMod val="10000"/>
                  </a:schemeClr>
                </a:solidFill>
              </a:rPr>
              <a:t>genderidentiteit</a:t>
            </a:r>
            <a:r>
              <a:rPr lang="en-US" dirty="0">
                <a:solidFill>
                  <a:schemeClr val="accent6">
                    <a:lumMod val="10000"/>
                  </a:schemeClr>
                </a:solidFill>
              </a:rPr>
              <a:t> </a:t>
            </a:r>
            <a:r>
              <a:rPr lang="en-US" dirty="0" err="1">
                <a:solidFill>
                  <a:schemeClr val="accent6">
                    <a:lumMod val="10000"/>
                  </a:schemeClr>
                </a:solidFill>
              </a:rPr>
              <a:t>verbindt</a:t>
            </a:r>
            <a:r>
              <a:rPr lang="en-US" dirty="0">
                <a:solidFill>
                  <a:schemeClr val="accent6">
                    <a:lumMod val="10000"/>
                  </a:schemeClr>
                </a:solidFill>
              </a:rPr>
              <a:t>, die </a:t>
            </a:r>
            <a:r>
              <a:rPr lang="en-US" dirty="0" err="1">
                <a:solidFill>
                  <a:schemeClr val="accent6">
                    <a:lumMod val="10000"/>
                  </a:schemeClr>
                </a:solidFill>
              </a:rPr>
              <a:t>zich</a:t>
            </a:r>
            <a:r>
              <a:rPr lang="en-US" dirty="0">
                <a:solidFill>
                  <a:schemeClr val="accent6">
                    <a:lumMod val="10000"/>
                  </a:schemeClr>
                </a:solidFill>
              </a:rPr>
              <a:t> de </a:t>
            </a:r>
            <a:r>
              <a:rPr lang="en-US" dirty="0" err="1">
                <a:solidFill>
                  <a:schemeClr val="accent6">
                    <a:lumMod val="10000"/>
                  </a:schemeClr>
                </a:solidFill>
              </a:rPr>
              <a:t>ene</a:t>
            </a:r>
            <a:r>
              <a:rPr lang="en-US" dirty="0">
                <a:solidFill>
                  <a:schemeClr val="accent6">
                    <a:lumMod val="10000"/>
                  </a:schemeClr>
                </a:solidFill>
              </a:rPr>
              <a:t> </a:t>
            </a:r>
            <a:r>
              <a:rPr lang="en-US" dirty="0" err="1">
                <a:solidFill>
                  <a:schemeClr val="accent6">
                    <a:lumMod val="10000"/>
                  </a:schemeClr>
                </a:solidFill>
              </a:rPr>
              <a:t>keer</a:t>
            </a:r>
            <a:r>
              <a:rPr lang="en-US" dirty="0">
                <a:solidFill>
                  <a:schemeClr val="accent6">
                    <a:lumMod val="10000"/>
                  </a:schemeClr>
                </a:solidFill>
              </a:rPr>
              <a:t> </a:t>
            </a:r>
            <a:r>
              <a:rPr lang="en-US" dirty="0" err="1">
                <a:solidFill>
                  <a:schemeClr val="accent6">
                    <a:lumMod val="10000"/>
                  </a:schemeClr>
                </a:solidFill>
              </a:rPr>
              <a:t>meer</a:t>
            </a:r>
            <a:r>
              <a:rPr lang="en-US" dirty="0">
                <a:solidFill>
                  <a:schemeClr val="accent6">
                    <a:lumMod val="10000"/>
                  </a:schemeClr>
                </a:solidFill>
              </a:rPr>
              <a:t> man, dan vrouw en op </a:t>
            </a:r>
            <a:r>
              <a:rPr lang="en-US" dirty="0" err="1">
                <a:solidFill>
                  <a:schemeClr val="accent6">
                    <a:lumMod val="10000"/>
                  </a:schemeClr>
                </a:solidFill>
              </a:rPr>
              <a:t>een</a:t>
            </a:r>
            <a:r>
              <a:rPr lang="en-US" dirty="0">
                <a:solidFill>
                  <a:schemeClr val="accent6">
                    <a:lumMod val="10000"/>
                  </a:schemeClr>
                </a:solidFill>
              </a:rPr>
              <a:t> </a:t>
            </a:r>
            <a:r>
              <a:rPr lang="en-US" dirty="0" err="1">
                <a:solidFill>
                  <a:schemeClr val="accent6">
                    <a:lumMod val="10000"/>
                  </a:schemeClr>
                </a:solidFill>
              </a:rPr>
              <a:t>ander</a:t>
            </a:r>
            <a:r>
              <a:rPr lang="en-US" dirty="0">
                <a:solidFill>
                  <a:schemeClr val="accent6">
                    <a:lumMod val="10000"/>
                  </a:schemeClr>
                </a:solidFill>
              </a:rPr>
              <a:t> moment non-</a:t>
            </a:r>
            <a:r>
              <a:rPr lang="en-US" dirty="0" err="1">
                <a:solidFill>
                  <a:schemeClr val="accent6">
                    <a:lumMod val="10000"/>
                  </a:schemeClr>
                </a:solidFill>
              </a:rPr>
              <a:t>binair</a:t>
            </a:r>
            <a:r>
              <a:rPr lang="en-US" dirty="0">
                <a:solidFill>
                  <a:schemeClr val="accent6">
                    <a:lumMod val="10000"/>
                  </a:schemeClr>
                </a:solidFill>
              </a:rPr>
              <a:t> </a:t>
            </a:r>
            <a:r>
              <a:rPr lang="en-US" dirty="0" err="1">
                <a:solidFill>
                  <a:schemeClr val="accent6">
                    <a:lumMod val="10000"/>
                  </a:schemeClr>
                </a:solidFill>
              </a:rPr>
              <a:t>voelt</a:t>
            </a:r>
            <a:r>
              <a:rPr lang="en-US" dirty="0">
                <a:solidFill>
                  <a:schemeClr val="accent6">
                    <a:lumMod val="10000"/>
                  </a:schemeClr>
                </a:solidFill>
              </a:rPr>
              <a:t>.</a:t>
            </a:r>
          </a:p>
        </p:txBody>
      </p:sp>
      <p:pic>
        <p:nvPicPr>
          <p:cNvPr id="4098" name="Picture 2">
            <a:extLst>
              <a:ext uri="{FF2B5EF4-FFF2-40B4-BE49-F238E27FC236}">
                <a16:creationId xmlns:a16="http://schemas.microsoft.com/office/drawing/2014/main" id="{5A0F1264-4283-DF08-0C01-BBB15DEEC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81" r="2" b="7517"/>
          <a:stretch/>
        </p:blipFill>
        <p:spPr bwMode="auto">
          <a:xfrm>
            <a:off x="6610991" y="1825625"/>
            <a:ext cx="4304018" cy="4351338"/>
          </a:xfrm>
          <a:prstGeom prst="rect">
            <a:avLst/>
          </a:prstGeom>
          <a:solidFill>
            <a:srgbClr val="FFFFFF"/>
          </a:solidFill>
        </p:spPr>
      </p:pic>
    </p:spTree>
    <p:extLst>
      <p:ext uri="{BB962C8B-B14F-4D97-AF65-F5344CB8AC3E}">
        <p14:creationId xmlns:p14="http://schemas.microsoft.com/office/powerpoint/2010/main" val="294485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857250" y="866776"/>
            <a:ext cx="5715000" cy="2686050"/>
          </a:xfrm>
          <a:prstGeom prst="rect">
            <a:avLst/>
          </a:prstGeom>
        </p:spPr>
        <p:txBody>
          <a:bodyPr vert="horz" lIns="91440" tIns="45720" rIns="91440" bIns="45720" rtlCol="0" anchor="ctr">
            <a:normAutofit fontScale="92500"/>
          </a:bodyPr>
          <a:lstStyle/>
          <a:p>
            <a:pPr>
              <a:lnSpc>
                <a:spcPct val="110000"/>
              </a:lnSpc>
              <a:spcBef>
                <a:spcPct val="0"/>
              </a:spcBef>
              <a:spcAft>
                <a:spcPts val="600"/>
              </a:spcAft>
            </a:pPr>
            <a:r>
              <a:rPr lang="nl-NL" sz="2400" b="1" dirty="0">
                <a:solidFill>
                  <a:schemeClr val="accent6">
                    <a:lumMod val="10000"/>
                  </a:schemeClr>
                </a:solidFill>
                <a:latin typeface="+mj-lt"/>
                <a:ea typeface="+mj-ea"/>
                <a:cs typeface="+mj-cs"/>
              </a:rPr>
              <a:t>Genderexpressie </a:t>
            </a:r>
            <a:r>
              <a:rPr lang="nl-NL" sz="2400" dirty="0">
                <a:solidFill>
                  <a:schemeClr val="accent6">
                    <a:lumMod val="10000"/>
                  </a:schemeClr>
                </a:solidFill>
                <a:latin typeface="+mj-lt"/>
                <a:ea typeface="+mj-ea"/>
                <a:cs typeface="+mj-cs"/>
              </a:rPr>
              <a:t>verwijst naar de manier waarop personen zich naar de buitenwereld uiten: kleding, haarstijl, gedragingen, lichaamstaal, stemgebruik, kan door de maatschappij gezien worden als eerder vrouwelijk of eerder mannelijk</a:t>
            </a:r>
            <a:endParaRPr lang="en-US" sz="2400" dirty="0">
              <a:solidFill>
                <a:schemeClr val="accent6">
                  <a:lumMod val="10000"/>
                </a:schemeClr>
              </a:solidFill>
              <a:latin typeface="+mj-lt"/>
              <a:ea typeface="+mj-ea"/>
              <a:cs typeface="+mj-cs"/>
            </a:endParaRPr>
          </a:p>
        </p:txBody>
      </p:sp>
      <p:pic>
        <p:nvPicPr>
          <p:cNvPr id="5122" name="Picture 2" descr="Logo&#10;&#10;Description automatically generated">
            <a:extLst>
              <a:ext uri="{FF2B5EF4-FFF2-40B4-BE49-F238E27FC236}">
                <a16:creationId xmlns:a16="http://schemas.microsoft.com/office/drawing/2014/main" id="{15B76193-70F8-9333-EE2F-0A191C1E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033" y="957262"/>
            <a:ext cx="4079856"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8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847725" y="352425"/>
            <a:ext cx="8239125" cy="1466850"/>
          </a:xfrm>
          <a:prstGeom prst="rect">
            <a:avLst/>
          </a:prstGeom>
        </p:spPr>
        <p:txBody>
          <a:bodyPr vert="horz" lIns="91440" tIns="45720" rIns="91440" bIns="45720" rtlCol="0" anchor="ctr">
            <a:normAutofit/>
          </a:bodyPr>
          <a:lstStyle/>
          <a:p>
            <a:pPr>
              <a:lnSpc>
                <a:spcPct val="110000"/>
              </a:lnSpc>
              <a:spcBef>
                <a:spcPct val="0"/>
              </a:spcBef>
              <a:spcAft>
                <a:spcPts val="600"/>
              </a:spcAft>
            </a:pPr>
            <a:r>
              <a:rPr lang="nl-NL" sz="2200" b="1" dirty="0">
                <a:solidFill>
                  <a:schemeClr val="accent6">
                    <a:lumMod val="10000"/>
                  </a:schemeClr>
                </a:solidFill>
                <a:latin typeface="+mj-lt"/>
                <a:ea typeface="+mj-ea"/>
                <a:cs typeface="+mj-cs"/>
              </a:rPr>
              <a:t>Seksuele oriëntatie </a:t>
            </a:r>
            <a:r>
              <a:rPr lang="nl-NL" sz="2200" dirty="0">
                <a:solidFill>
                  <a:schemeClr val="accent6">
                    <a:lumMod val="10000"/>
                  </a:schemeClr>
                </a:solidFill>
                <a:latin typeface="+mj-lt"/>
                <a:ea typeface="+mj-ea"/>
                <a:cs typeface="+mj-cs"/>
              </a:rPr>
              <a:t>gaat over tot wie iemand zich fysiek, romantisch of emotioneel aangetrokken voelt</a:t>
            </a:r>
            <a:endParaRPr lang="en-US" sz="2200" dirty="0">
              <a:solidFill>
                <a:schemeClr val="accent6">
                  <a:lumMod val="10000"/>
                </a:schemeClr>
              </a:solidFill>
              <a:latin typeface="+mj-lt"/>
              <a:ea typeface="+mj-ea"/>
              <a:cs typeface="+mj-cs"/>
            </a:endParaRPr>
          </a:p>
        </p:txBody>
      </p:sp>
      <p:sp>
        <p:nvSpPr>
          <p:cNvPr id="9" name="TextBox 8">
            <a:extLst>
              <a:ext uri="{FF2B5EF4-FFF2-40B4-BE49-F238E27FC236}">
                <a16:creationId xmlns:a16="http://schemas.microsoft.com/office/drawing/2014/main" id="{213FBD14-97DA-3AEF-C1D3-DB9DE62F0D11}"/>
              </a:ext>
            </a:extLst>
          </p:cNvPr>
          <p:cNvSpPr txBox="1"/>
          <p:nvPr/>
        </p:nvSpPr>
        <p:spPr>
          <a:xfrm>
            <a:off x="781050" y="1914525"/>
            <a:ext cx="6391275" cy="4352925"/>
          </a:xfrm>
          <a:prstGeom prst="rect">
            <a:avLst/>
          </a:prstGeom>
        </p:spPr>
        <p:txBody>
          <a:bodyPr vert="horz" lIns="91440" tIns="45720" rIns="91440" bIns="45720" rtlCol="0" anchor="t">
            <a:normAutofit lnSpcReduction="10000"/>
          </a:bodyPr>
          <a:lstStyle/>
          <a:p>
            <a:pPr marL="228600" indent="-228600">
              <a:lnSpc>
                <a:spcPct val="90000"/>
              </a:lnSpc>
              <a:spcBef>
                <a:spcPts val="1000"/>
              </a:spcBef>
              <a:buFont typeface="Arial" panose="020B0604020202020204" pitchFamily="34" charset="0"/>
              <a:buChar char="•"/>
            </a:pPr>
            <a:r>
              <a:rPr lang="nl-NL" b="1" dirty="0">
                <a:solidFill>
                  <a:schemeClr val="accent6">
                    <a:lumMod val="10000"/>
                  </a:schemeClr>
                </a:solidFill>
              </a:rPr>
              <a:t>Homoseksualiteit : </a:t>
            </a:r>
            <a:r>
              <a:rPr lang="nl-NL" dirty="0">
                <a:solidFill>
                  <a:schemeClr val="accent6">
                    <a:lumMod val="10000"/>
                  </a:schemeClr>
                </a:solidFill>
              </a:rPr>
              <a:t>zich seksueel/romantisch aangetrokken voelen tot personen met hetzelfde geslacht/ dezelfde genderidentiteit.</a:t>
            </a:r>
          </a:p>
          <a:p>
            <a:pPr marL="228600" indent="-228600">
              <a:lnSpc>
                <a:spcPct val="90000"/>
              </a:lnSpc>
              <a:spcBef>
                <a:spcPts val="1000"/>
              </a:spcBef>
              <a:buFont typeface="Arial" panose="020B0604020202020204" pitchFamily="34" charset="0"/>
              <a:buChar char="•"/>
            </a:pPr>
            <a:r>
              <a:rPr lang="nl-NL" b="1" dirty="0">
                <a:solidFill>
                  <a:schemeClr val="accent6">
                    <a:lumMod val="10000"/>
                  </a:schemeClr>
                </a:solidFill>
              </a:rPr>
              <a:t>Heteroseksualiteit: </a:t>
            </a:r>
            <a:r>
              <a:rPr lang="nl-NL" dirty="0">
                <a:solidFill>
                  <a:schemeClr val="accent6">
                    <a:lumMod val="10000"/>
                  </a:schemeClr>
                </a:solidFill>
              </a:rPr>
              <a:t>zich seksueel/romantisch aangetrokken voelen tot iemand met een ander geslacht/andere genderidentiteit.</a:t>
            </a:r>
          </a:p>
          <a:p>
            <a:pPr marL="228600" indent="-228600">
              <a:lnSpc>
                <a:spcPct val="90000"/>
              </a:lnSpc>
              <a:spcBef>
                <a:spcPts val="1000"/>
              </a:spcBef>
              <a:buFont typeface="Arial" panose="020B0604020202020204" pitchFamily="34" charset="0"/>
              <a:buChar char="•"/>
            </a:pPr>
            <a:r>
              <a:rPr lang="nl-NL" b="1" dirty="0">
                <a:solidFill>
                  <a:schemeClr val="accent6">
                    <a:lumMod val="10000"/>
                  </a:schemeClr>
                </a:solidFill>
              </a:rPr>
              <a:t>Biseksualiteit: </a:t>
            </a:r>
            <a:r>
              <a:rPr lang="nl-NL" dirty="0">
                <a:solidFill>
                  <a:schemeClr val="accent6">
                    <a:lumMod val="10000"/>
                  </a:schemeClr>
                </a:solidFill>
              </a:rPr>
              <a:t>zich seksueel en/of romantisch aangetrokken voelen tot personen van meer dan één geslacht/ genderidentiteit. Tot welke genderidentiteit je aangetrokken wordt, kan variëren doorheen de tijd en in intensiteit. </a:t>
            </a:r>
          </a:p>
          <a:p>
            <a:pPr marL="228600" indent="-228600">
              <a:lnSpc>
                <a:spcPct val="90000"/>
              </a:lnSpc>
              <a:spcBef>
                <a:spcPts val="1000"/>
              </a:spcBef>
              <a:buFont typeface="Arial" panose="020B0604020202020204" pitchFamily="34" charset="0"/>
              <a:buChar char="•"/>
            </a:pPr>
            <a:r>
              <a:rPr lang="nl-NL" b="1" dirty="0">
                <a:solidFill>
                  <a:schemeClr val="accent6">
                    <a:lumMod val="10000"/>
                  </a:schemeClr>
                </a:solidFill>
              </a:rPr>
              <a:t>Panseksualiteit: </a:t>
            </a:r>
            <a:r>
              <a:rPr lang="nl-NL" dirty="0">
                <a:solidFill>
                  <a:schemeClr val="accent6">
                    <a:lumMod val="10000"/>
                  </a:schemeClr>
                </a:solidFill>
              </a:rPr>
              <a:t>zich seksueel en/of romantisch aangetrokken voelen tot personen ongeacht hun geslacht/ genderidentiteit.</a:t>
            </a:r>
          </a:p>
          <a:p>
            <a:pPr marL="228600" indent="-228600">
              <a:lnSpc>
                <a:spcPct val="90000"/>
              </a:lnSpc>
              <a:spcBef>
                <a:spcPts val="1000"/>
              </a:spcBef>
              <a:buFont typeface="Arial" panose="020B0604020202020204" pitchFamily="34" charset="0"/>
              <a:buChar char="•"/>
            </a:pPr>
            <a:r>
              <a:rPr lang="nl-NL" b="1" dirty="0">
                <a:solidFill>
                  <a:schemeClr val="accent6">
                    <a:lumMod val="10000"/>
                  </a:schemeClr>
                </a:solidFill>
              </a:rPr>
              <a:t>Aseksualiteit: </a:t>
            </a:r>
            <a:r>
              <a:rPr lang="nl-NL" dirty="0">
                <a:solidFill>
                  <a:schemeClr val="accent6">
                    <a:lumMod val="10000"/>
                  </a:schemeClr>
                </a:solidFill>
              </a:rPr>
              <a:t>weinig tot geen seksuele aantrekking voelen. Deze personen hebben doorgaans weinig of helemaal geen zin in seksueel contact.</a:t>
            </a:r>
            <a:endParaRPr lang="en-US" dirty="0">
              <a:solidFill>
                <a:schemeClr val="accent6">
                  <a:lumMod val="10000"/>
                </a:schemeClr>
              </a:solidFill>
            </a:endParaRPr>
          </a:p>
        </p:txBody>
      </p:sp>
      <p:pic>
        <p:nvPicPr>
          <p:cNvPr id="7172" name="Picture 4" descr="A picture containing logo&#10;&#10;Description automatically generated">
            <a:extLst>
              <a:ext uri="{FF2B5EF4-FFF2-40B4-BE49-F238E27FC236}">
                <a16:creationId xmlns:a16="http://schemas.microsoft.com/office/drawing/2014/main" id="{151A665A-9AB0-A6CC-5851-AF810DAF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1562100"/>
            <a:ext cx="4257675"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6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600075" y="866775"/>
            <a:ext cx="6610351" cy="2933699"/>
          </a:xfrm>
          <a:prstGeom prst="rect">
            <a:avLst/>
          </a:prstGeom>
        </p:spPr>
        <p:txBody>
          <a:bodyPr vert="horz" lIns="91440" tIns="45720" rIns="91440" bIns="45720" rtlCol="0" anchor="ctr">
            <a:normAutofit fontScale="85000" lnSpcReduction="10000"/>
          </a:bodyPr>
          <a:lstStyle/>
          <a:p>
            <a:pPr>
              <a:lnSpc>
                <a:spcPct val="110000"/>
              </a:lnSpc>
              <a:spcBef>
                <a:spcPct val="0"/>
              </a:spcBef>
              <a:spcAft>
                <a:spcPts val="600"/>
              </a:spcAft>
            </a:pPr>
            <a:r>
              <a:rPr lang="nl-NL" sz="2600" b="1" dirty="0">
                <a:solidFill>
                  <a:schemeClr val="accent6">
                    <a:lumMod val="10000"/>
                  </a:schemeClr>
                </a:solidFill>
                <a:latin typeface="+mj-lt"/>
                <a:ea typeface="+mj-ea"/>
                <a:cs typeface="+mj-cs"/>
              </a:rPr>
              <a:t>Biologisch geslacht </a:t>
            </a:r>
          </a:p>
          <a:p>
            <a:pPr>
              <a:lnSpc>
                <a:spcPct val="110000"/>
              </a:lnSpc>
              <a:spcBef>
                <a:spcPct val="0"/>
              </a:spcBef>
              <a:spcAft>
                <a:spcPts val="600"/>
              </a:spcAft>
            </a:pPr>
            <a:r>
              <a:rPr lang="nl-NL" sz="2600" dirty="0">
                <a:solidFill>
                  <a:schemeClr val="accent6">
                    <a:lumMod val="10000"/>
                  </a:schemeClr>
                </a:solidFill>
                <a:latin typeface="+mj-lt"/>
                <a:ea typeface="+mj-ea"/>
                <a:cs typeface="+mj-cs"/>
              </a:rPr>
              <a:t>Dit verwijst naar de fysieke kenmerken waarmee iemand wordt geboren, zoals chromosomen, hormonen en geslachtsorganen. Iemand kan biologisch mannelijk, vrouwelijk of intersekse (persoon met geslachtskenmerken die men niet (volledig) kan indelen als man of vrouw) zijn.</a:t>
            </a:r>
            <a:endParaRPr lang="en-US" sz="2600" dirty="0">
              <a:solidFill>
                <a:schemeClr val="accent6">
                  <a:lumMod val="10000"/>
                </a:schemeClr>
              </a:solidFill>
              <a:latin typeface="+mj-lt"/>
              <a:ea typeface="+mj-ea"/>
              <a:cs typeface="+mj-cs"/>
            </a:endParaRPr>
          </a:p>
        </p:txBody>
      </p:sp>
      <p:pic>
        <p:nvPicPr>
          <p:cNvPr id="6146" name="Picture 2" descr="A picture containing text, clipart&#10;&#10;Description automatically generated">
            <a:extLst>
              <a:ext uri="{FF2B5EF4-FFF2-40B4-BE49-F238E27FC236}">
                <a16:creationId xmlns:a16="http://schemas.microsoft.com/office/drawing/2014/main" id="{23867CF4-C2AE-87E5-EEEA-58366FE11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1" y="866775"/>
            <a:ext cx="3890962" cy="50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6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fontScale="90000"/>
          </a:bodyPr>
          <a:lstStyle/>
          <a:p>
            <a:r>
              <a:rPr lang="en-IE" dirty="0" err="1"/>
              <a:t>Stereotypen</a:t>
            </a:r>
            <a:r>
              <a:rPr lang="en-IE" dirty="0"/>
              <a:t>, </a:t>
            </a:r>
            <a:r>
              <a:rPr lang="en-IE" dirty="0" err="1"/>
              <a:t>vooroordelen</a:t>
            </a:r>
            <a:r>
              <a:rPr lang="en-IE" dirty="0"/>
              <a:t>, </a:t>
            </a:r>
            <a:r>
              <a:rPr lang="en-IE" dirty="0" err="1"/>
              <a:t>discriminatie</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16</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908623" y="4092894"/>
            <a:ext cx="2520062" cy="613614"/>
          </a:xfrm>
          <a:prstGeom prst="rect">
            <a:avLst/>
          </a:prstGeom>
        </p:spPr>
      </p:pic>
    </p:spTree>
    <p:extLst>
      <p:ext uri="{BB962C8B-B14F-4D97-AF65-F5344CB8AC3E}">
        <p14:creationId xmlns:p14="http://schemas.microsoft.com/office/powerpoint/2010/main" val="149209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A5EE-3E66-2CE5-C3DF-8453D8B19BB4}"/>
              </a:ext>
            </a:extLst>
          </p:cNvPr>
          <p:cNvSpPr>
            <a:spLocks noGrp="1"/>
          </p:cNvSpPr>
          <p:nvPr>
            <p:ph type="title"/>
          </p:nvPr>
        </p:nvSpPr>
        <p:spPr/>
        <p:txBody>
          <a:bodyPr/>
          <a:lstStyle/>
          <a:p>
            <a:r>
              <a:rPr lang="en-GB" dirty="0"/>
              <a:t>Run like a girl</a:t>
            </a:r>
          </a:p>
        </p:txBody>
      </p:sp>
      <p:pic>
        <p:nvPicPr>
          <p:cNvPr id="6" name="Online Media 5" descr="Hero Female with solid fill">
            <a:hlinkClick r:id="" action="ppaction://media"/>
            <a:extLst>
              <a:ext uri="{FF2B5EF4-FFF2-40B4-BE49-F238E27FC236}">
                <a16:creationId xmlns:a16="http://schemas.microsoft.com/office/drawing/2014/main" id="{0E92585E-DC1E-B044-0D5B-897BC0033C22}"/>
              </a:ext>
            </a:extLst>
          </p:cNvPr>
          <p:cNvPicPr>
            <a:picLocks noGrp="1" noRot="1" noChangeAspect="1"/>
          </p:cNvPicPr>
          <p:nvPr>
            <p:ph idx="1"/>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95675" y="1400175"/>
            <a:ext cx="4776640" cy="4776640"/>
          </a:xfrm>
          <a:prstGeom prst="rect">
            <a:avLst/>
          </a:prstGeom>
        </p:spPr>
      </p:pic>
    </p:spTree>
    <p:extLst>
      <p:ext uri="{BB962C8B-B14F-4D97-AF65-F5344CB8AC3E}">
        <p14:creationId xmlns:p14="http://schemas.microsoft.com/office/powerpoint/2010/main" val="19469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8385-5DA3-0159-8AEA-CEAA74528708}"/>
              </a:ext>
            </a:extLst>
          </p:cNvPr>
          <p:cNvSpPr>
            <a:spLocks noGrp="1"/>
          </p:cNvSpPr>
          <p:nvPr>
            <p:ph type="title"/>
          </p:nvPr>
        </p:nvSpPr>
        <p:spPr/>
        <p:txBody>
          <a:bodyPr/>
          <a:lstStyle/>
          <a:p>
            <a:r>
              <a:rPr lang="en-GB" dirty="0"/>
              <a:t>Van stereotype </a:t>
            </a:r>
            <a:r>
              <a:rPr lang="en-GB" dirty="0" err="1"/>
              <a:t>naar</a:t>
            </a:r>
            <a:r>
              <a:rPr lang="en-GB" dirty="0"/>
              <a:t> </a:t>
            </a:r>
            <a:r>
              <a:rPr lang="en-GB" dirty="0" err="1"/>
              <a:t>discriminatie</a:t>
            </a:r>
            <a:r>
              <a:rPr lang="en-GB" dirty="0"/>
              <a:t>​</a:t>
            </a:r>
          </a:p>
        </p:txBody>
      </p:sp>
      <p:pic>
        <p:nvPicPr>
          <p:cNvPr id="4098" name="Picture 2">
            <a:extLst>
              <a:ext uri="{FF2B5EF4-FFF2-40B4-BE49-F238E27FC236}">
                <a16:creationId xmlns:a16="http://schemas.microsoft.com/office/drawing/2014/main" id="{D7CCEAAE-1111-081B-2FF7-2A8B3DF711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9372" y="1861478"/>
            <a:ext cx="7254240" cy="381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1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1085850" y="711377"/>
            <a:ext cx="10515600" cy="1325563"/>
          </a:xfrm>
        </p:spPr>
        <p:txBody>
          <a:bodyPr anchor="ctr">
            <a:normAutofit/>
          </a:bodyPr>
          <a:lstStyle/>
          <a:p>
            <a:r>
              <a:rPr lang="nl-NL" sz="3700" b="0" dirty="0"/>
              <a:t>Hoeveel keer doen meisjes wereldwijd meer </a:t>
            </a:r>
            <a:r>
              <a:rPr lang="nl-NL" sz="3700" dirty="0"/>
              <a:t>huishoudelijke taken </a:t>
            </a:r>
            <a:r>
              <a:rPr lang="nl-NL" sz="3700" b="0" dirty="0"/>
              <a:t>dan jongens?</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74" y="1159105"/>
            <a:ext cx="5438326" cy="877835"/>
          </a:xfrm>
          <a:prstGeom prst="rect">
            <a:avLst/>
          </a:prstGeom>
        </p:spPr>
      </p:pic>
      <p:pic>
        <p:nvPicPr>
          <p:cNvPr id="22" name="Graphic 21" descr="Suburban scene outline">
            <a:extLst>
              <a:ext uri="{FF2B5EF4-FFF2-40B4-BE49-F238E27FC236}">
                <a16:creationId xmlns:a16="http://schemas.microsoft.com/office/drawing/2014/main" id="{1EC390A5-A39C-B583-B57F-57A1C839C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8928" y="2462397"/>
            <a:ext cx="3665176" cy="3665176"/>
          </a:xfrm>
          <a:prstGeom prst="rect">
            <a:avLst/>
          </a:prstGeom>
        </p:spPr>
      </p:pic>
    </p:spTree>
    <p:extLst>
      <p:ext uri="{BB962C8B-B14F-4D97-AF65-F5344CB8AC3E}">
        <p14:creationId xmlns:p14="http://schemas.microsoft.com/office/powerpoint/2010/main" val="1656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Overzicht</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a:lstStyle/>
          <a:p>
            <a:pPr marL="0" indent="0">
              <a:lnSpc>
                <a:spcPct val="100000"/>
              </a:lnSpc>
              <a:spcBef>
                <a:spcPts val="0"/>
              </a:spcBef>
              <a:buNone/>
            </a:pPr>
            <a:r>
              <a:rPr lang="en-GB" sz="2400" dirty="0"/>
              <a:t>Les 1: </a:t>
            </a:r>
            <a:r>
              <a:rPr lang="en-GB" sz="2400" dirty="0" err="1"/>
              <a:t>Oriëntatiesessie</a:t>
            </a:r>
            <a:r>
              <a:rPr lang="en-GB" sz="2400" dirty="0"/>
              <a:t> </a:t>
            </a:r>
          </a:p>
          <a:p>
            <a:pPr marL="0" indent="0">
              <a:lnSpc>
                <a:spcPct val="100000"/>
              </a:lnSpc>
              <a:spcBef>
                <a:spcPts val="0"/>
              </a:spcBef>
              <a:buNone/>
            </a:pPr>
            <a:r>
              <a:rPr lang="en-GB" sz="2400" dirty="0"/>
              <a:t>Les 2: </a:t>
            </a:r>
            <a:r>
              <a:rPr lang="en-GB" sz="2400" dirty="0" err="1"/>
              <a:t>Mentaliseren</a:t>
            </a:r>
            <a:endParaRPr lang="en-GB" sz="2400" dirty="0"/>
          </a:p>
          <a:p>
            <a:pPr marL="0" indent="0">
              <a:lnSpc>
                <a:spcPct val="100000"/>
              </a:lnSpc>
              <a:spcBef>
                <a:spcPts val="0"/>
              </a:spcBef>
              <a:buNone/>
            </a:pPr>
            <a:r>
              <a:rPr lang="en-GB" sz="2400" dirty="0"/>
              <a:t>Les 3: </a:t>
            </a:r>
            <a:r>
              <a:rPr lang="en-GB" sz="2400" dirty="0" err="1"/>
              <a:t>Geweldloos</a:t>
            </a:r>
            <a:r>
              <a:rPr lang="en-GB" sz="2400" dirty="0"/>
              <a:t> </a:t>
            </a:r>
            <a:r>
              <a:rPr lang="en-GB" sz="2400" dirty="0" err="1"/>
              <a:t>communiceren</a:t>
            </a:r>
            <a:endParaRPr lang="en-GB" sz="2400" dirty="0"/>
          </a:p>
          <a:p>
            <a:pPr marL="0" indent="0">
              <a:lnSpc>
                <a:spcPct val="100000"/>
              </a:lnSpc>
              <a:spcBef>
                <a:spcPts val="0"/>
              </a:spcBef>
              <a:buNone/>
            </a:pPr>
            <a:r>
              <a:rPr lang="en-GB" sz="2400" dirty="0"/>
              <a:t>Les 4: </a:t>
            </a:r>
            <a:r>
              <a:rPr lang="en-GB" sz="2400" dirty="0" err="1"/>
              <a:t>Emotieregulatie</a:t>
            </a:r>
            <a:r>
              <a:rPr lang="en-GB" sz="2400" dirty="0"/>
              <a:t> </a:t>
            </a:r>
          </a:p>
          <a:p>
            <a:pPr marL="0" indent="0">
              <a:lnSpc>
                <a:spcPct val="100000"/>
              </a:lnSpc>
              <a:spcBef>
                <a:spcPts val="0"/>
              </a:spcBef>
              <a:buNone/>
            </a:pPr>
            <a:r>
              <a:rPr lang="en-GB" sz="2400" dirty="0"/>
              <a:t>Les 5: </a:t>
            </a:r>
            <a:r>
              <a:rPr lang="en-GB" sz="2400" dirty="0" err="1"/>
              <a:t>Reactiestrategieën</a:t>
            </a:r>
            <a:endParaRPr lang="en-GB" sz="2400" dirty="0"/>
          </a:p>
          <a:p>
            <a:pPr marL="0" indent="0">
              <a:lnSpc>
                <a:spcPct val="100000"/>
              </a:lnSpc>
              <a:spcBef>
                <a:spcPts val="0"/>
              </a:spcBef>
              <a:buNone/>
            </a:pPr>
            <a:endParaRPr lang="nl-BE"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188" y="4607005"/>
            <a:ext cx="4152745" cy="9870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1205" y="4267414"/>
            <a:ext cx="4152745" cy="9870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a:t>
            </a:r>
            <a:r>
              <a:rPr lang="en-IE" sz="1000" err="1">
                <a:latin typeface="Georgia" panose="02040502050405020303" pitchFamily="18" charset="0"/>
              </a:rPr>
              <a:t>België</a:t>
            </a:r>
            <a:r>
              <a:rPr lang="en-IE" sz="1000">
                <a:latin typeface="Georgia" panose="02040502050405020303" pitchFamily="18" charset="0"/>
              </a:rPr>
              <a:t> </a:t>
            </a:r>
          </a:p>
        </p:txBody>
      </p:sp>
    </p:spTree>
    <p:extLst>
      <p:ext uri="{BB962C8B-B14F-4D97-AF65-F5344CB8AC3E}">
        <p14:creationId xmlns:p14="http://schemas.microsoft.com/office/powerpoint/2010/main" val="265642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1085850" y="711377"/>
            <a:ext cx="10515600" cy="1325563"/>
          </a:xfrm>
        </p:spPr>
        <p:txBody>
          <a:bodyPr anchor="ctr">
            <a:normAutofit/>
          </a:bodyPr>
          <a:lstStyle/>
          <a:p>
            <a:r>
              <a:rPr lang="nl-NL" sz="3700" b="0" dirty="0"/>
              <a:t>Meisjes doen wereldwijd </a:t>
            </a:r>
            <a:r>
              <a:rPr lang="nl-NL" sz="3700" dirty="0">
                <a:solidFill>
                  <a:srgbClr val="7ED1E2"/>
                </a:solidFill>
              </a:rPr>
              <a:t>3 X</a:t>
            </a:r>
            <a:r>
              <a:rPr lang="nl-NL" sz="3700" dirty="0"/>
              <a:t> </a:t>
            </a:r>
            <a:r>
              <a:rPr lang="nl-NL" sz="3700" b="0" dirty="0"/>
              <a:t>meer </a:t>
            </a:r>
            <a:r>
              <a:rPr lang="nl-NL" sz="3700" dirty="0"/>
              <a:t>huishoudelijke taken </a:t>
            </a:r>
            <a:r>
              <a:rPr lang="nl-NL" sz="3700" b="0" dirty="0"/>
              <a:t>dan jongens?</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87" y="1159105"/>
            <a:ext cx="5095426" cy="877835"/>
          </a:xfrm>
          <a:prstGeom prst="rect">
            <a:avLst/>
          </a:prstGeom>
        </p:spPr>
      </p:pic>
      <p:pic>
        <p:nvPicPr>
          <p:cNvPr id="22" name="Graphic 21" descr="Suburban scene outline">
            <a:extLst>
              <a:ext uri="{FF2B5EF4-FFF2-40B4-BE49-F238E27FC236}">
                <a16:creationId xmlns:a16="http://schemas.microsoft.com/office/drawing/2014/main" id="{1EC390A5-A39C-B583-B57F-57A1C839C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8928" y="2462397"/>
            <a:ext cx="3665176" cy="3665176"/>
          </a:xfrm>
          <a:prstGeom prst="rect">
            <a:avLst/>
          </a:prstGeom>
        </p:spPr>
      </p:pic>
    </p:spTree>
    <p:extLst>
      <p:ext uri="{BB962C8B-B14F-4D97-AF65-F5344CB8AC3E}">
        <p14:creationId xmlns:p14="http://schemas.microsoft.com/office/powerpoint/2010/main" val="178361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dirty="0"/>
              <a:t>Hoeveel % van de jongens in Brussel en Wallonië hebben al hands off </a:t>
            </a:r>
            <a:r>
              <a:rPr lang="nl-NL" sz="3700" dirty="0"/>
              <a:t>seksueel grensoverschrijdend gedrag </a:t>
            </a:r>
            <a:r>
              <a:rPr lang="nl-NL" sz="3700" b="0" dirty="0"/>
              <a:t>meegemaakt in een </a:t>
            </a:r>
            <a:r>
              <a:rPr lang="nl-NL" sz="3700" dirty="0"/>
              <a:t>sport context </a:t>
            </a:r>
            <a:r>
              <a:rPr lang="nl-NL" sz="3700" b="0" dirty="0"/>
              <a:t>voor de leeftijd van 18 jaar?</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4" y="1400175"/>
            <a:ext cx="4848225" cy="619124"/>
          </a:xfrm>
          <a:prstGeom prst="rect">
            <a:avLst/>
          </a:prstGeom>
        </p:spPr>
      </p:pic>
      <p:pic>
        <p:nvPicPr>
          <p:cNvPr id="4" name="Graphic 3" descr="Tennis outline">
            <a:extLst>
              <a:ext uri="{FF2B5EF4-FFF2-40B4-BE49-F238E27FC236}">
                <a16:creationId xmlns:a16="http://schemas.microsoft.com/office/drawing/2014/main" id="{29F5D1A2-4034-A084-7530-2224FE41C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6" name="Graphic 5" descr="Soccer outline">
            <a:extLst>
              <a:ext uri="{FF2B5EF4-FFF2-40B4-BE49-F238E27FC236}">
                <a16:creationId xmlns:a16="http://schemas.microsoft.com/office/drawing/2014/main" id="{15C7A25F-5EA8-2507-C2E1-6A6F80D53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8" name="Graphic 7" descr="Cycling outline">
            <a:extLst>
              <a:ext uri="{FF2B5EF4-FFF2-40B4-BE49-F238E27FC236}">
                <a16:creationId xmlns:a16="http://schemas.microsoft.com/office/drawing/2014/main" id="{5906FCF2-C405-0ED1-1A84-784C0D9D20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5302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dirty="0">
                <a:solidFill>
                  <a:srgbClr val="7ED1E2"/>
                </a:solidFill>
              </a:rPr>
              <a:t>34 %</a:t>
            </a:r>
            <a:r>
              <a:rPr lang="nl-NL" sz="3700" b="0" dirty="0"/>
              <a:t> van de jongens in Brussel en Wallonië hebben al hands off </a:t>
            </a:r>
            <a:r>
              <a:rPr lang="nl-NL" sz="3700" dirty="0"/>
              <a:t>seksueel grensoverschrijdend gedrag </a:t>
            </a:r>
            <a:r>
              <a:rPr lang="nl-NL" sz="3700" b="0" dirty="0"/>
              <a:t>meegemaakt in een </a:t>
            </a:r>
            <a:r>
              <a:rPr lang="nl-NL" sz="3700" dirty="0"/>
              <a:t>sport context </a:t>
            </a:r>
            <a:r>
              <a:rPr lang="nl-NL" sz="3700" b="0" dirty="0"/>
              <a:t>voor de leeftijd van 18 jaar?</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4" y="1400175"/>
            <a:ext cx="4848225" cy="619124"/>
          </a:xfrm>
          <a:prstGeom prst="rect">
            <a:avLst/>
          </a:prstGeom>
        </p:spPr>
      </p:pic>
      <p:pic>
        <p:nvPicPr>
          <p:cNvPr id="4" name="Graphic 3" descr="Tennis outline">
            <a:extLst>
              <a:ext uri="{FF2B5EF4-FFF2-40B4-BE49-F238E27FC236}">
                <a16:creationId xmlns:a16="http://schemas.microsoft.com/office/drawing/2014/main" id="{29F5D1A2-4034-A084-7530-2224FE41C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6" name="Graphic 5" descr="Soccer outline">
            <a:extLst>
              <a:ext uri="{FF2B5EF4-FFF2-40B4-BE49-F238E27FC236}">
                <a16:creationId xmlns:a16="http://schemas.microsoft.com/office/drawing/2014/main" id="{15C7A25F-5EA8-2507-C2E1-6A6F80D53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8" name="Graphic 7" descr="Cycling outline">
            <a:extLst>
              <a:ext uri="{FF2B5EF4-FFF2-40B4-BE49-F238E27FC236}">
                <a16:creationId xmlns:a16="http://schemas.microsoft.com/office/drawing/2014/main" id="{5906FCF2-C405-0ED1-1A84-784C0D9D20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7698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a:bodyPr>
          <a:lstStyle/>
          <a:p>
            <a:r>
              <a:rPr lang="nl-NL" sz="3700" b="0" dirty="0"/>
              <a:t>Hoeveel % van de slachtoffers van </a:t>
            </a:r>
            <a:r>
              <a:rPr lang="nl-NL" sz="3700" dirty="0"/>
              <a:t>partnergeweld</a:t>
            </a:r>
            <a:r>
              <a:rPr lang="nl-NL" sz="3700" b="0" dirty="0"/>
              <a:t> wereldwijd zijn </a:t>
            </a:r>
            <a:r>
              <a:rPr lang="nl-NL" sz="3700" dirty="0"/>
              <a:t>vrouwen</a:t>
            </a:r>
            <a:r>
              <a:rPr lang="nl-NL" sz="3700" b="0" dirty="0"/>
              <a:t>? </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1863141"/>
            <a:ext cx="4067175" cy="619124"/>
          </a:xfrm>
          <a:prstGeom prst="rect">
            <a:avLst/>
          </a:prstGeom>
        </p:spPr>
      </p:pic>
      <p:pic>
        <p:nvPicPr>
          <p:cNvPr id="5" name="Graphic 4" descr="Clenched Fist outline">
            <a:extLst>
              <a:ext uri="{FF2B5EF4-FFF2-40B4-BE49-F238E27FC236}">
                <a16:creationId xmlns:a16="http://schemas.microsoft.com/office/drawing/2014/main" id="{74E591A4-C909-9930-9523-7AF48D477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00" y="3429000"/>
            <a:ext cx="1666876" cy="1666876"/>
          </a:xfrm>
          <a:prstGeom prst="rect">
            <a:avLst/>
          </a:prstGeom>
        </p:spPr>
      </p:pic>
      <p:pic>
        <p:nvPicPr>
          <p:cNvPr id="9" name="Graphic 8" descr="Angry face outline with solid fill">
            <a:extLst>
              <a:ext uri="{FF2B5EF4-FFF2-40B4-BE49-F238E27FC236}">
                <a16:creationId xmlns:a16="http://schemas.microsoft.com/office/drawing/2014/main" id="{9A08B43E-1909-21B3-25AE-77A0F149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4475" y="3683055"/>
            <a:ext cx="1325563" cy="1325563"/>
          </a:xfrm>
          <a:prstGeom prst="rect">
            <a:avLst/>
          </a:prstGeom>
        </p:spPr>
      </p:pic>
    </p:spTree>
    <p:extLst>
      <p:ext uri="{BB962C8B-B14F-4D97-AF65-F5344CB8AC3E}">
        <p14:creationId xmlns:p14="http://schemas.microsoft.com/office/powerpoint/2010/main" val="10467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752475" y="1611617"/>
            <a:ext cx="11087100" cy="1325563"/>
          </a:xfrm>
        </p:spPr>
        <p:txBody>
          <a:bodyPr anchor="ctr">
            <a:normAutofit fontScale="90000"/>
          </a:bodyPr>
          <a:lstStyle/>
          <a:p>
            <a:r>
              <a:rPr lang="nl-NL" sz="3700" dirty="0">
                <a:solidFill>
                  <a:srgbClr val="7ED1E2"/>
                </a:solidFill>
              </a:rPr>
              <a:t>80% </a:t>
            </a:r>
            <a:r>
              <a:rPr lang="nl-NL" sz="3700" b="0" dirty="0"/>
              <a:t>van de slachtoffers van </a:t>
            </a:r>
            <a:r>
              <a:rPr lang="nl-NL" sz="3700" dirty="0"/>
              <a:t>partnergeweld</a:t>
            </a:r>
            <a:r>
              <a:rPr lang="nl-NL" sz="3700" b="0" dirty="0"/>
              <a:t> wereldwijd zijn vrouwen? </a:t>
            </a:r>
            <a:br>
              <a:rPr lang="nl-NL" sz="3700" b="0" dirty="0"/>
            </a:br>
            <a:br>
              <a:rPr lang="nl-NL" sz="3700" b="0" dirty="0"/>
            </a:br>
            <a:r>
              <a:rPr lang="nl-NL" sz="3700" b="0" dirty="0"/>
              <a:t>(in 80% van de gevallen is de dader een man)?</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038" y="1302055"/>
            <a:ext cx="4010026" cy="619124"/>
          </a:xfrm>
          <a:prstGeom prst="rect">
            <a:avLst/>
          </a:prstGeom>
        </p:spPr>
      </p:pic>
      <p:pic>
        <p:nvPicPr>
          <p:cNvPr id="5" name="Graphic 4" descr="Clenched Fist outline">
            <a:extLst>
              <a:ext uri="{FF2B5EF4-FFF2-40B4-BE49-F238E27FC236}">
                <a16:creationId xmlns:a16="http://schemas.microsoft.com/office/drawing/2014/main" id="{74E591A4-C909-9930-9523-7AF48D477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5649" y="3595686"/>
            <a:ext cx="1666876" cy="1666876"/>
          </a:xfrm>
          <a:prstGeom prst="rect">
            <a:avLst/>
          </a:prstGeom>
        </p:spPr>
      </p:pic>
      <p:pic>
        <p:nvPicPr>
          <p:cNvPr id="9" name="Graphic 8" descr="Angry face outline with solid fill">
            <a:extLst>
              <a:ext uri="{FF2B5EF4-FFF2-40B4-BE49-F238E27FC236}">
                <a16:creationId xmlns:a16="http://schemas.microsoft.com/office/drawing/2014/main" id="{9A08B43E-1909-21B3-25AE-77A0F149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4475" y="3758182"/>
            <a:ext cx="1325563" cy="1325563"/>
          </a:xfrm>
          <a:prstGeom prst="rect">
            <a:avLst/>
          </a:prstGeom>
        </p:spPr>
      </p:pic>
    </p:spTree>
    <p:extLst>
      <p:ext uri="{BB962C8B-B14F-4D97-AF65-F5344CB8AC3E}">
        <p14:creationId xmlns:p14="http://schemas.microsoft.com/office/powerpoint/2010/main" val="254876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dirty="0"/>
              <a:t>Hoeveel % van de </a:t>
            </a:r>
            <a:r>
              <a:rPr lang="nl-NL" sz="3700" dirty="0"/>
              <a:t>meisjes</a:t>
            </a:r>
            <a:r>
              <a:rPr lang="nl-NL" sz="3700" b="0" dirty="0"/>
              <a:t> in België ervaarde reeds seksueel </a:t>
            </a:r>
            <a:r>
              <a:rPr lang="nl-NL" sz="3700" dirty="0"/>
              <a:t>grensoverschrijdend</a:t>
            </a:r>
            <a:r>
              <a:rPr lang="nl-NL" sz="3700" b="0" dirty="0"/>
              <a:t> gedrag in </a:t>
            </a:r>
            <a:br>
              <a:rPr lang="nl-NL" sz="3700" b="0" dirty="0"/>
            </a:br>
            <a:r>
              <a:rPr lang="nl-NL" sz="3700" b="0" dirty="0"/>
              <a:t>de openbare ruimte?</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23" y="1653862"/>
            <a:ext cx="4675187" cy="619124"/>
          </a:xfrm>
          <a:prstGeom prst="rect">
            <a:avLst/>
          </a:prstGeom>
        </p:spPr>
      </p:pic>
      <p:pic>
        <p:nvPicPr>
          <p:cNvPr id="4" name="Graphic 3" descr="City outline">
            <a:extLst>
              <a:ext uri="{FF2B5EF4-FFF2-40B4-BE49-F238E27FC236}">
                <a16:creationId xmlns:a16="http://schemas.microsoft.com/office/drawing/2014/main" id="{C32DCF4B-AD7F-8196-77F3-29AC8F1FF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8625" y="3204663"/>
            <a:ext cx="2057400" cy="2057400"/>
          </a:xfrm>
          <a:prstGeom prst="rect">
            <a:avLst/>
          </a:prstGeom>
        </p:spPr>
      </p:pic>
    </p:spTree>
    <p:extLst>
      <p:ext uri="{BB962C8B-B14F-4D97-AF65-F5344CB8AC3E}">
        <p14:creationId xmlns:p14="http://schemas.microsoft.com/office/powerpoint/2010/main" val="72980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dirty="0">
                <a:solidFill>
                  <a:srgbClr val="7ED1E2"/>
                </a:solidFill>
              </a:rPr>
              <a:t>91 % </a:t>
            </a:r>
            <a:r>
              <a:rPr lang="nl-NL" sz="3700" b="0" dirty="0"/>
              <a:t>van de </a:t>
            </a:r>
            <a:r>
              <a:rPr lang="nl-NL" sz="3700" dirty="0"/>
              <a:t>meisjes</a:t>
            </a:r>
            <a:r>
              <a:rPr lang="nl-NL" sz="3700" b="0" dirty="0"/>
              <a:t> in België ervaarde reeds seksueel </a:t>
            </a:r>
            <a:r>
              <a:rPr lang="nl-NL" sz="3700" dirty="0"/>
              <a:t>grensoverschrijdend</a:t>
            </a:r>
            <a:r>
              <a:rPr lang="nl-NL" sz="3700" b="0" dirty="0"/>
              <a:t> gedrag in </a:t>
            </a:r>
            <a:br>
              <a:rPr lang="nl-NL" sz="3700" b="0" dirty="0"/>
            </a:br>
            <a:r>
              <a:rPr lang="nl-NL" sz="3700" b="0" dirty="0"/>
              <a:t>de openbare ruimte?</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447" y="1653862"/>
            <a:ext cx="4675187" cy="619124"/>
          </a:xfrm>
          <a:prstGeom prst="rect">
            <a:avLst/>
          </a:prstGeom>
        </p:spPr>
      </p:pic>
      <p:pic>
        <p:nvPicPr>
          <p:cNvPr id="4" name="Graphic 3" descr="City outline">
            <a:extLst>
              <a:ext uri="{FF2B5EF4-FFF2-40B4-BE49-F238E27FC236}">
                <a16:creationId xmlns:a16="http://schemas.microsoft.com/office/drawing/2014/main" id="{C32DCF4B-AD7F-8196-77F3-29AC8F1FF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8625" y="3204663"/>
            <a:ext cx="2057400" cy="2057400"/>
          </a:xfrm>
          <a:prstGeom prst="rect">
            <a:avLst/>
          </a:prstGeom>
        </p:spPr>
      </p:pic>
    </p:spTree>
    <p:extLst>
      <p:ext uri="{BB962C8B-B14F-4D97-AF65-F5344CB8AC3E}">
        <p14:creationId xmlns:p14="http://schemas.microsoft.com/office/powerpoint/2010/main" val="407071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dirty="0"/>
              <a:t>Hoeveel % van de mensen die zich identificeren als </a:t>
            </a:r>
            <a:r>
              <a:rPr lang="nl-NL" sz="3700" dirty="0"/>
              <a:t>LGBTQI+</a:t>
            </a:r>
            <a:r>
              <a:rPr lang="nl-NL" sz="3700" b="0" dirty="0"/>
              <a:t> zeggen ooit al seksueel </a:t>
            </a:r>
            <a:r>
              <a:rPr lang="nl-NL" sz="3700" dirty="0"/>
              <a:t>grensoverschrijdend</a:t>
            </a:r>
            <a:r>
              <a:rPr lang="nl-NL" sz="3700" b="0" dirty="0"/>
              <a:t> gedrag te hebben meegemaakt voor de leeftijd van 18 jaar?</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15" y="1864619"/>
            <a:ext cx="4827588" cy="619124"/>
          </a:xfrm>
          <a:prstGeom prst="rect">
            <a:avLst/>
          </a:prstGeom>
        </p:spPr>
      </p:pic>
      <p:pic>
        <p:nvPicPr>
          <p:cNvPr id="5" name="Picture 4">
            <a:extLst>
              <a:ext uri="{FF2B5EF4-FFF2-40B4-BE49-F238E27FC236}">
                <a16:creationId xmlns:a16="http://schemas.microsoft.com/office/drawing/2014/main" id="{F278AF7B-9ABA-1AA1-6FA8-F33D3C30E2F3}"/>
              </a:ext>
            </a:extLst>
          </p:cNvPr>
          <p:cNvPicPr>
            <a:picLocks noChangeAspect="1"/>
          </p:cNvPicPr>
          <p:nvPr/>
        </p:nvPicPr>
        <p:blipFill>
          <a:blip r:embed="rId3"/>
          <a:stretch>
            <a:fillRect/>
          </a:stretch>
        </p:blipFill>
        <p:spPr>
          <a:xfrm>
            <a:off x="4667250" y="3701534"/>
            <a:ext cx="1685925" cy="1685925"/>
          </a:xfrm>
          <a:prstGeom prst="rect">
            <a:avLst/>
          </a:prstGeom>
        </p:spPr>
      </p:pic>
    </p:spTree>
    <p:extLst>
      <p:ext uri="{BB962C8B-B14F-4D97-AF65-F5344CB8AC3E}">
        <p14:creationId xmlns:p14="http://schemas.microsoft.com/office/powerpoint/2010/main" val="247003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dirty="0">
                <a:solidFill>
                  <a:srgbClr val="7ED1E2"/>
                </a:solidFill>
              </a:rPr>
              <a:t>51 % </a:t>
            </a:r>
            <a:r>
              <a:rPr lang="nl-NL" sz="3700" b="0" dirty="0"/>
              <a:t>van de mensen die zich identificeren als </a:t>
            </a:r>
            <a:r>
              <a:rPr lang="nl-NL" sz="3700" dirty="0"/>
              <a:t>LGBTQI+</a:t>
            </a:r>
            <a:r>
              <a:rPr lang="nl-NL" sz="3700" b="0" dirty="0"/>
              <a:t> zeggen ooit al seksueel </a:t>
            </a:r>
            <a:r>
              <a:rPr lang="nl-NL" sz="3700" dirty="0"/>
              <a:t>grensoverschrijdend</a:t>
            </a:r>
            <a:r>
              <a:rPr lang="nl-NL" sz="3700" b="0" dirty="0"/>
              <a:t> gedrag te hebben meegemaakt voor de leeftijd van 18 jaar?</a:t>
            </a:r>
            <a:endParaRPr lang="en-GB" sz="3700" b="0" dirty="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4" y="1875352"/>
            <a:ext cx="4827588" cy="619124"/>
          </a:xfrm>
          <a:prstGeom prst="rect">
            <a:avLst/>
          </a:prstGeom>
        </p:spPr>
      </p:pic>
      <p:pic>
        <p:nvPicPr>
          <p:cNvPr id="5" name="Picture 4">
            <a:extLst>
              <a:ext uri="{FF2B5EF4-FFF2-40B4-BE49-F238E27FC236}">
                <a16:creationId xmlns:a16="http://schemas.microsoft.com/office/drawing/2014/main" id="{F278AF7B-9ABA-1AA1-6FA8-F33D3C30E2F3}"/>
              </a:ext>
            </a:extLst>
          </p:cNvPr>
          <p:cNvPicPr>
            <a:picLocks noChangeAspect="1"/>
          </p:cNvPicPr>
          <p:nvPr/>
        </p:nvPicPr>
        <p:blipFill>
          <a:blip r:embed="rId3"/>
          <a:stretch>
            <a:fillRect/>
          </a:stretch>
        </p:blipFill>
        <p:spPr>
          <a:xfrm>
            <a:off x="4667250" y="3701534"/>
            <a:ext cx="1685925" cy="1685925"/>
          </a:xfrm>
          <a:prstGeom prst="rect">
            <a:avLst/>
          </a:prstGeom>
        </p:spPr>
      </p:pic>
    </p:spTree>
    <p:extLst>
      <p:ext uri="{BB962C8B-B14F-4D97-AF65-F5344CB8AC3E}">
        <p14:creationId xmlns:p14="http://schemas.microsoft.com/office/powerpoint/2010/main" val="94610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dirty="0">
                <a:solidFill>
                  <a:schemeClr val="bg1"/>
                </a:solidFill>
              </a:rPr>
              <a:t>Hoeveel % van de Duitse </a:t>
            </a:r>
            <a:r>
              <a:rPr lang="nl-NL" sz="3700" dirty="0">
                <a:solidFill>
                  <a:schemeClr val="bg1"/>
                </a:solidFill>
              </a:rPr>
              <a:t>vrouwelijke topsporters </a:t>
            </a:r>
            <a:r>
              <a:rPr lang="nl-NL" sz="3700" b="0" dirty="0">
                <a:solidFill>
                  <a:schemeClr val="bg1"/>
                </a:solidFill>
              </a:rPr>
              <a:t>(+16j) maakte al seksueel </a:t>
            </a:r>
            <a:r>
              <a:rPr lang="nl-NL" sz="3700" dirty="0">
                <a:solidFill>
                  <a:schemeClr val="bg1"/>
                </a:solidFill>
              </a:rPr>
              <a:t>grensoverschrijdend</a:t>
            </a:r>
            <a:r>
              <a:rPr lang="nl-NL" sz="3700" b="0" dirty="0">
                <a:solidFill>
                  <a:schemeClr val="bg1"/>
                </a:solidFill>
              </a:rPr>
              <a:t> gedrag mee in een </a:t>
            </a:r>
            <a:r>
              <a:rPr lang="nl-NL" sz="3700" dirty="0">
                <a:solidFill>
                  <a:schemeClr val="bg1"/>
                </a:solidFill>
              </a:rPr>
              <a:t>sport context</a:t>
            </a:r>
            <a:r>
              <a:rPr lang="nl-NL" sz="3700" b="0" dirty="0">
                <a:solidFill>
                  <a:schemeClr val="bg1"/>
                </a:solidFill>
              </a:rPr>
              <a:t>? </a:t>
            </a:r>
            <a:endParaRPr lang="en-GB" sz="3700" b="0" dirty="0">
              <a:solidFill>
                <a:schemeClr val="bg1"/>
              </a:solidFill>
            </a:endParaRPr>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151" y="1191791"/>
            <a:ext cx="4827588" cy="619124"/>
          </a:xfrm>
          <a:prstGeom prst="rect">
            <a:avLst/>
          </a:prstGeom>
        </p:spPr>
      </p:pic>
      <p:pic>
        <p:nvPicPr>
          <p:cNvPr id="3" name="Graphic 2" descr="Tennis outline">
            <a:extLst>
              <a:ext uri="{FF2B5EF4-FFF2-40B4-BE49-F238E27FC236}">
                <a16:creationId xmlns:a16="http://schemas.microsoft.com/office/drawing/2014/main" id="{06CE4DB4-A525-35C9-31AD-6F01DB864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4" name="Graphic 3" descr="Soccer outline">
            <a:extLst>
              <a:ext uri="{FF2B5EF4-FFF2-40B4-BE49-F238E27FC236}">
                <a16:creationId xmlns:a16="http://schemas.microsoft.com/office/drawing/2014/main" id="{3DAA578E-5819-E72E-57E1-98497E8CD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6" name="Graphic 5" descr="Cycling outline">
            <a:extLst>
              <a:ext uri="{FF2B5EF4-FFF2-40B4-BE49-F238E27FC236}">
                <a16:creationId xmlns:a16="http://schemas.microsoft.com/office/drawing/2014/main" id="{4743332D-2B3D-3C98-D546-B595DAF3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62390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18702-D824-07CB-AFEB-DCFFAD4E8464}"/>
              </a:ext>
            </a:extLst>
          </p:cNvPr>
          <p:cNvPicPr>
            <a:picLocks noChangeAspect="1"/>
          </p:cNvPicPr>
          <p:nvPr/>
        </p:nvPicPr>
        <p:blipFill rotWithShape="1">
          <a:blip r:embed="rId2"/>
          <a:srcRect t="4045"/>
          <a:stretch/>
        </p:blipFill>
        <p:spPr>
          <a:xfrm>
            <a:off x="3104499" y="1863591"/>
            <a:ext cx="5742421" cy="4209245"/>
          </a:xfrm>
          <a:prstGeom prst="rect">
            <a:avLst/>
          </a:prstGeom>
        </p:spPr>
      </p:pic>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De 9 </a:t>
            </a:r>
            <a:r>
              <a:rPr lang="en-IE" dirty="0" err="1"/>
              <a:t>stappen</a:t>
            </a:r>
            <a:r>
              <a:rPr lang="en-IE" dirty="0"/>
              <a:t> van </a:t>
            </a:r>
            <a:r>
              <a:rPr lang="en-IE" dirty="0" err="1"/>
              <a:t>probleemoplossend</a:t>
            </a:r>
            <a:r>
              <a:rPr lang="en-IE" dirty="0"/>
              <a:t> </a:t>
            </a:r>
            <a:r>
              <a:rPr lang="en-IE" dirty="0" err="1"/>
              <a:t>denken</a:t>
            </a:r>
            <a:endParaRPr lang="en-IE"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5821">
            <a:off x="32710" y="2119504"/>
            <a:ext cx="3528638" cy="261898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704850" y="1320231"/>
            <a:ext cx="11087100" cy="1325563"/>
          </a:xfrm>
        </p:spPr>
        <p:txBody>
          <a:bodyPr anchor="ctr">
            <a:normAutofit fontScale="90000"/>
          </a:bodyPr>
          <a:lstStyle/>
          <a:p>
            <a:r>
              <a:rPr lang="nl-NL" sz="3700" dirty="0">
                <a:solidFill>
                  <a:srgbClr val="7ED1E2"/>
                </a:solidFill>
              </a:rPr>
              <a:t>48 %</a:t>
            </a:r>
            <a:r>
              <a:rPr lang="nl-NL" sz="3700" b="0" dirty="0">
                <a:solidFill>
                  <a:schemeClr val="bg1"/>
                </a:solidFill>
              </a:rPr>
              <a:t> van de Duitse </a:t>
            </a:r>
            <a:r>
              <a:rPr lang="nl-NL" sz="3700" dirty="0">
                <a:solidFill>
                  <a:schemeClr val="bg1"/>
                </a:solidFill>
              </a:rPr>
              <a:t>vrouwelijke topsporters </a:t>
            </a:r>
            <a:r>
              <a:rPr lang="nl-NL" sz="3700" b="0" dirty="0">
                <a:solidFill>
                  <a:schemeClr val="bg1"/>
                </a:solidFill>
              </a:rPr>
              <a:t>(+16j) maakte al seksueel </a:t>
            </a:r>
            <a:r>
              <a:rPr lang="nl-NL" sz="3700" dirty="0">
                <a:solidFill>
                  <a:schemeClr val="bg1"/>
                </a:solidFill>
              </a:rPr>
              <a:t>grensoverschrijdend</a:t>
            </a:r>
            <a:r>
              <a:rPr lang="nl-NL" sz="3700" b="0" dirty="0">
                <a:solidFill>
                  <a:schemeClr val="bg1"/>
                </a:solidFill>
              </a:rPr>
              <a:t> gedrag mee in een </a:t>
            </a:r>
            <a:r>
              <a:rPr lang="nl-NL" sz="3700" dirty="0">
                <a:solidFill>
                  <a:schemeClr val="bg1"/>
                </a:solidFill>
              </a:rPr>
              <a:t>sport context</a:t>
            </a:r>
            <a:r>
              <a:rPr lang="nl-NL" sz="3700" b="0" dirty="0">
                <a:solidFill>
                  <a:schemeClr val="bg1"/>
                </a:solidFill>
              </a:rPr>
              <a:t>? </a:t>
            </a:r>
            <a:br>
              <a:rPr lang="nl-NL" sz="3700" b="0" dirty="0">
                <a:solidFill>
                  <a:schemeClr val="bg1"/>
                </a:solidFill>
              </a:rPr>
            </a:br>
            <a:br>
              <a:rPr lang="nl-NL" sz="3700" b="0" dirty="0">
                <a:solidFill>
                  <a:schemeClr val="bg1"/>
                </a:solidFill>
              </a:rPr>
            </a:br>
            <a:r>
              <a:rPr lang="nl-NL" sz="3700" b="0" dirty="0">
                <a:solidFill>
                  <a:schemeClr val="bg1"/>
                </a:solidFill>
              </a:rPr>
              <a:t>(Bij mannen is dat 24%)</a:t>
            </a:r>
            <a:endParaRPr lang="en-GB" sz="3700" b="0" dirty="0">
              <a:solidFill>
                <a:schemeClr val="bg1"/>
              </a:solidFill>
            </a:endParaRPr>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dirty="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052" y="1161851"/>
            <a:ext cx="4827588" cy="619124"/>
          </a:xfrm>
          <a:prstGeom prst="rect">
            <a:avLst/>
          </a:prstGeom>
        </p:spPr>
      </p:pic>
      <p:pic>
        <p:nvPicPr>
          <p:cNvPr id="3" name="Graphic 2" descr="Tennis outline">
            <a:extLst>
              <a:ext uri="{FF2B5EF4-FFF2-40B4-BE49-F238E27FC236}">
                <a16:creationId xmlns:a16="http://schemas.microsoft.com/office/drawing/2014/main" id="{06CE4DB4-A525-35C9-31AD-6F01DB864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4" name="Graphic 3" descr="Soccer outline">
            <a:extLst>
              <a:ext uri="{FF2B5EF4-FFF2-40B4-BE49-F238E27FC236}">
                <a16:creationId xmlns:a16="http://schemas.microsoft.com/office/drawing/2014/main" id="{3DAA578E-5819-E72E-57E1-98497E8CD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6" name="Graphic 5" descr="Cycling outline">
            <a:extLst>
              <a:ext uri="{FF2B5EF4-FFF2-40B4-BE49-F238E27FC236}">
                <a16:creationId xmlns:a16="http://schemas.microsoft.com/office/drawing/2014/main" id="{4743332D-2B3D-3C98-D546-B595DAF3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32170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a:bodyPr>
          <a:lstStyle/>
          <a:p>
            <a:r>
              <a:rPr lang="en-IE" dirty="0" err="1"/>
              <a:t>Gendergerelateerd</a:t>
            </a:r>
            <a:r>
              <a:rPr lang="en-IE" dirty="0"/>
              <a:t> </a:t>
            </a:r>
            <a:r>
              <a:rPr lang="en-IE" dirty="0" err="1"/>
              <a:t>geweld</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31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35969" y="3940495"/>
            <a:ext cx="2520062" cy="613614"/>
          </a:xfrm>
          <a:prstGeom prst="rect">
            <a:avLst/>
          </a:prstGeom>
        </p:spPr>
      </p:pic>
    </p:spTree>
    <p:extLst>
      <p:ext uri="{BB962C8B-B14F-4D97-AF65-F5344CB8AC3E}">
        <p14:creationId xmlns:p14="http://schemas.microsoft.com/office/powerpoint/2010/main" val="246191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dirty="0"/>
              <a:t>Wat </a:t>
            </a:r>
            <a:r>
              <a:rPr lang="en-IE" sz="4400" dirty="0" err="1"/>
              <a:t>versta</a:t>
            </a:r>
            <a:r>
              <a:rPr lang="en-IE" sz="4400" dirty="0"/>
              <a:t> </a:t>
            </a:r>
            <a:r>
              <a:rPr lang="en-IE" sz="4400" dirty="0" err="1"/>
              <a:t>jij</a:t>
            </a:r>
            <a:r>
              <a:rPr lang="en-IE" sz="4400" dirty="0"/>
              <a:t> </a:t>
            </a:r>
            <a:r>
              <a:rPr lang="en-IE" sz="4400" dirty="0" err="1"/>
              <a:t>onder</a:t>
            </a:r>
            <a:r>
              <a:rPr lang="en-IE" sz="4400" dirty="0"/>
              <a:t> </a:t>
            </a:r>
            <a:r>
              <a:rPr lang="en-IE" sz="4400" dirty="0" err="1"/>
              <a:t>gendergerelateerd</a:t>
            </a:r>
            <a:r>
              <a:rPr lang="en-IE" sz="4400" dirty="0"/>
              <a:t> </a:t>
            </a:r>
            <a:r>
              <a:rPr lang="en-IE" sz="4400" dirty="0" err="1"/>
              <a:t>geweld</a:t>
            </a:r>
            <a:r>
              <a:rPr lang="en-IE" sz="4400" dirty="0"/>
              <a:t>?</a:t>
            </a:r>
            <a:endParaRPr lang="en-GB" sz="4400" dirty="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404" y="3833262"/>
            <a:ext cx="2623610" cy="653752"/>
          </a:xfrm>
          <a:prstGeom prst="rect">
            <a:avLst/>
          </a:prstGeom>
        </p:spPr>
      </p:pic>
    </p:spTree>
    <p:extLst>
      <p:ext uri="{BB962C8B-B14F-4D97-AF65-F5344CB8AC3E}">
        <p14:creationId xmlns:p14="http://schemas.microsoft.com/office/powerpoint/2010/main" val="98463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A5EE-3E66-2CE5-C3DF-8453D8B19BB4}"/>
              </a:ext>
            </a:extLst>
          </p:cNvPr>
          <p:cNvSpPr>
            <a:spLocks noGrp="1"/>
          </p:cNvSpPr>
          <p:nvPr>
            <p:ph type="title"/>
          </p:nvPr>
        </p:nvSpPr>
        <p:spPr>
          <a:xfrm>
            <a:off x="838200" y="649872"/>
            <a:ext cx="10515600" cy="1325563"/>
          </a:xfrm>
        </p:spPr>
        <p:txBody>
          <a:bodyPr>
            <a:normAutofit/>
          </a:bodyPr>
          <a:lstStyle/>
          <a:p>
            <a:r>
              <a:rPr lang="en-GB" sz="4000" dirty="0"/>
              <a:t>Welke </a:t>
            </a:r>
            <a:r>
              <a:rPr lang="en-GB" sz="4000" dirty="0" err="1"/>
              <a:t>voorbeelden</a:t>
            </a:r>
            <a:r>
              <a:rPr lang="en-GB" sz="4000" dirty="0"/>
              <a:t> van </a:t>
            </a:r>
            <a:r>
              <a:rPr lang="en-GB" sz="4000" dirty="0" err="1"/>
              <a:t>seksueel</a:t>
            </a:r>
            <a:r>
              <a:rPr lang="en-GB" sz="4000" dirty="0"/>
              <a:t> </a:t>
            </a:r>
            <a:r>
              <a:rPr lang="en-GB" sz="4000" dirty="0" err="1"/>
              <a:t>grensoverschrijdend</a:t>
            </a:r>
            <a:r>
              <a:rPr lang="en-GB" sz="4000" dirty="0"/>
              <a:t> </a:t>
            </a:r>
            <a:r>
              <a:rPr lang="en-GB" sz="4000" dirty="0" err="1"/>
              <a:t>gedrag</a:t>
            </a:r>
            <a:r>
              <a:rPr lang="en-GB" sz="4000" dirty="0"/>
              <a:t> </a:t>
            </a:r>
            <a:r>
              <a:rPr lang="en-GB" sz="4000" dirty="0" err="1"/>
              <a:t>herken</a:t>
            </a:r>
            <a:r>
              <a:rPr lang="en-GB" sz="4000" dirty="0"/>
              <a:t> je? </a:t>
            </a:r>
            <a:endParaRPr lang="en-GB" sz="4000" dirty="0">
              <a:cs typeface="Poppins"/>
            </a:endParaRPr>
          </a:p>
        </p:txBody>
      </p:sp>
      <p:pic>
        <p:nvPicPr>
          <p:cNvPr id="9" name="Online Media 8" descr="Bus with solid fill">
            <a:hlinkClick r:id="" action="ppaction://media"/>
            <a:extLst>
              <a:ext uri="{FF2B5EF4-FFF2-40B4-BE49-F238E27FC236}">
                <a16:creationId xmlns:a16="http://schemas.microsoft.com/office/drawing/2014/main" id="{20EC784F-F950-722D-02F0-9F1519529EDB}"/>
              </a:ext>
            </a:extLst>
          </p:cNvPr>
          <p:cNvPicPr>
            <a:picLocks noGrp="1" noRot="1" noChangeAspect="1"/>
          </p:cNvPicPr>
          <p:nvPr>
            <p:ph idx="1"/>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65100" y="1312654"/>
            <a:ext cx="5245475" cy="5245475"/>
          </a:xfrm>
          <a:prstGeom prst="rect">
            <a:avLst/>
          </a:prstGeom>
        </p:spPr>
      </p:pic>
    </p:spTree>
    <p:extLst>
      <p:ext uri="{BB962C8B-B14F-4D97-AF65-F5344CB8AC3E}">
        <p14:creationId xmlns:p14="http://schemas.microsoft.com/office/powerpoint/2010/main" val="17915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a:bodyPr>
          <a:lstStyle/>
          <a:p>
            <a:r>
              <a:rPr lang="en-IE" dirty="0" err="1"/>
              <a:t>Enthousiaste</a:t>
            </a:r>
            <a:r>
              <a:rPr lang="en-IE" dirty="0"/>
              <a:t> </a:t>
            </a:r>
            <a:r>
              <a:rPr lang="en-IE" dirty="0" err="1"/>
              <a:t>toestemming</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34</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908623" y="4092894"/>
            <a:ext cx="2520062" cy="613614"/>
          </a:xfrm>
          <a:prstGeom prst="rect">
            <a:avLst/>
          </a:prstGeom>
        </p:spPr>
      </p:pic>
    </p:spTree>
    <p:extLst>
      <p:ext uri="{BB962C8B-B14F-4D97-AF65-F5344CB8AC3E}">
        <p14:creationId xmlns:p14="http://schemas.microsoft.com/office/powerpoint/2010/main" val="2216939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A960C-BDDF-D801-CEBD-A1646EAF1C3B}"/>
              </a:ext>
            </a:extLst>
          </p:cNvPr>
          <p:cNvSpPr>
            <a:spLocks noGrp="1"/>
          </p:cNvSpPr>
          <p:nvPr>
            <p:ph type="title"/>
          </p:nvPr>
        </p:nvSpPr>
        <p:spPr>
          <a:xfrm>
            <a:off x="433939" y="105243"/>
            <a:ext cx="10515600" cy="1325563"/>
          </a:xfrm>
        </p:spPr>
        <p:txBody>
          <a:bodyPr/>
          <a:lstStyle/>
          <a:p>
            <a:r>
              <a:rPr lang="en-GB" dirty="0"/>
              <a:t>Cup of tea</a:t>
            </a:r>
          </a:p>
        </p:txBody>
      </p:sp>
      <p:pic>
        <p:nvPicPr>
          <p:cNvPr id="6" name="Online Media 5" descr="Chinese Teapot And Cup with solid fill">
            <a:hlinkClick r:id="" action="ppaction://media"/>
            <a:extLst>
              <a:ext uri="{FF2B5EF4-FFF2-40B4-BE49-F238E27FC236}">
                <a16:creationId xmlns:a16="http://schemas.microsoft.com/office/drawing/2014/main" id="{48718CE1-39B8-89C5-CDCF-72824C579BF4}"/>
              </a:ext>
            </a:extLst>
          </p:cNvPr>
          <p:cNvPicPr>
            <a:picLocks noRot="1" noChangeAspect="1"/>
          </p:cNvPicPr>
          <p:nvPr>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08960" y="1145509"/>
            <a:ext cx="5270531" cy="5270531"/>
          </a:xfrm>
          <a:prstGeom prst="rect">
            <a:avLst/>
          </a:prstGeom>
        </p:spPr>
      </p:pic>
    </p:spTree>
    <p:extLst>
      <p:ext uri="{BB962C8B-B14F-4D97-AF65-F5344CB8AC3E}">
        <p14:creationId xmlns:p14="http://schemas.microsoft.com/office/powerpoint/2010/main" val="3366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p:txBody>
          <a:bodyPr/>
          <a:lstStyle/>
          <a:p>
            <a:r>
              <a:rPr lang="en-GB" dirty="0" err="1"/>
              <a:t>Kernelementen</a:t>
            </a:r>
            <a:r>
              <a:rPr lang="en-GB" dirty="0"/>
              <a:t> van </a:t>
            </a:r>
            <a:r>
              <a:rPr lang="en-GB" dirty="0" err="1"/>
              <a:t>toestemming</a:t>
            </a:r>
            <a:endParaRPr lang="en-GB" dirty="0"/>
          </a:p>
        </p:txBody>
      </p:sp>
      <p:graphicFrame>
        <p:nvGraphicFramePr>
          <p:cNvPr id="6" name="Content Placeholder 5">
            <a:extLst>
              <a:ext uri="{FF2B5EF4-FFF2-40B4-BE49-F238E27FC236}">
                <a16:creationId xmlns:a16="http://schemas.microsoft.com/office/drawing/2014/main" id="{5906FA68-4B3C-7A76-BAA6-298B3D01E119}"/>
              </a:ext>
            </a:extLst>
          </p:cNvPr>
          <p:cNvGraphicFramePr>
            <a:graphicFrameLocks noGrp="1"/>
          </p:cNvGraphicFramePr>
          <p:nvPr>
            <p:ph idx="1"/>
          </p:nvPr>
        </p:nvGraphicFramePr>
        <p:xfrm>
          <a:off x="838200" y="171235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08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p:txBody>
          <a:bodyPr/>
          <a:lstStyle/>
          <a:p>
            <a:r>
              <a:rPr lang="en-GB" dirty="0" err="1"/>
              <a:t>Evaluatie</a:t>
            </a:r>
            <a:endParaRPr lang="en-GB" dirty="0"/>
          </a:p>
        </p:txBody>
      </p:sp>
      <p:sp>
        <p:nvSpPr>
          <p:cNvPr id="3" name="Content Placeholder 2">
            <a:extLst>
              <a:ext uri="{FF2B5EF4-FFF2-40B4-BE49-F238E27FC236}">
                <a16:creationId xmlns:a16="http://schemas.microsoft.com/office/drawing/2014/main" id="{CFC16CA0-EE83-DD94-CD75-14E49BE61CD3}"/>
              </a:ext>
            </a:extLst>
          </p:cNvPr>
          <p:cNvSpPr>
            <a:spLocks noGrp="1"/>
          </p:cNvSpPr>
          <p:nvPr>
            <p:ph idx="1"/>
          </p:nvPr>
        </p:nvSpPr>
        <p:spPr>
          <a:xfrm>
            <a:off x="838200" y="1825625"/>
            <a:ext cx="10725150" cy="4527550"/>
          </a:xfrm>
        </p:spPr>
        <p:txBody>
          <a:bodyPr/>
          <a:lstStyle/>
          <a:p>
            <a:pPr>
              <a:buFont typeface="Wingdings" panose="05000000000000000000" pitchFamily="2" charset="2"/>
              <a:buChar char="Ø"/>
            </a:pPr>
            <a:r>
              <a:rPr lang="en-GB" dirty="0"/>
              <a:t> Wat neem </a:t>
            </a:r>
            <a:r>
              <a:rPr lang="en-GB" dirty="0" err="1"/>
              <a:t>ik</a:t>
            </a:r>
            <a:r>
              <a:rPr lang="en-GB" dirty="0"/>
              <a:t> mee?</a:t>
            </a:r>
          </a:p>
          <a:p>
            <a:pPr>
              <a:buFont typeface="Wingdings" panose="05000000000000000000" pitchFamily="2" charset="2"/>
              <a:buChar char="Ø"/>
            </a:pPr>
            <a:r>
              <a:rPr lang="en-GB" dirty="0"/>
              <a:t> Wat </a:t>
            </a:r>
            <a:r>
              <a:rPr lang="en-GB" dirty="0" err="1"/>
              <a:t>miste</a:t>
            </a:r>
            <a:r>
              <a:rPr lang="en-GB" dirty="0"/>
              <a:t> </a:t>
            </a:r>
            <a:r>
              <a:rPr lang="en-GB" dirty="0" err="1"/>
              <a:t>ik</a:t>
            </a:r>
            <a:r>
              <a:rPr lang="en-GB" dirty="0"/>
              <a:t>?</a:t>
            </a:r>
          </a:p>
          <a:p>
            <a:pPr>
              <a:buFont typeface="Wingdings" panose="05000000000000000000" pitchFamily="2" charset="2"/>
              <a:buChar char="Ø"/>
            </a:pPr>
            <a:r>
              <a:rPr lang="en-GB" dirty="0"/>
              <a:t> </a:t>
            </a:r>
            <a:r>
              <a:rPr lang="en-GB" dirty="0" err="1"/>
              <a:t>Andere</a:t>
            </a:r>
            <a:r>
              <a:rPr lang="en-GB" dirty="0"/>
              <a:t> </a:t>
            </a:r>
            <a:r>
              <a:rPr lang="en-GB" dirty="0" err="1"/>
              <a:t>opmerkingen</a:t>
            </a:r>
            <a:endParaRPr lang="en-GB" dirty="0"/>
          </a:p>
        </p:txBody>
      </p:sp>
      <p:pic>
        <p:nvPicPr>
          <p:cNvPr id="7" name="Graphic 6" descr="Chat bubble outline">
            <a:extLst>
              <a:ext uri="{FF2B5EF4-FFF2-40B4-BE49-F238E27FC236}">
                <a16:creationId xmlns:a16="http://schemas.microsoft.com/office/drawing/2014/main" id="{EF6748A8-438C-D61D-4523-0940CF07A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825" y="3429000"/>
            <a:ext cx="2514600" cy="2514600"/>
          </a:xfrm>
          <a:prstGeom prst="rect">
            <a:avLst/>
          </a:prstGeom>
        </p:spPr>
      </p:pic>
    </p:spTree>
    <p:extLst>
      <p:ext uri="{BB962C8B-B14F-4D97-AF65-F5344CB8AC3E}">
        <p14:creationId xmlns:p14="http://schemas.microsoft.com/office/powerpoint/2010/main" val="137406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Thank you</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579462"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3990109" y="3969324"/>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a:t>House rules </a:t>
            </a:r>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a:t>Safe space</a:t>
            </a:r>
          </a:p>
          <a:p>
            <a:pPr marL="252000" lvl="1" indent="0">
              <a:buClr>
                <a:srgbClr val="004EB6"/>
              </a:buClr>
              <a:buNone/>
            </a:pPr>
            <a:endParaRPr lang="en-GB" dirty="0"/>
          </a:p>
          <a:p>
            <a:pPr marL="594900" lvl="1" indent="-342900">
              <a:buClr>
                <a:srgbClr val="004EB6"/>
              </a:buClr>
            </a:pPr>
            <a:r>
              <a:rPr lang="fr-BE" sz="2400" dirty="0" err="1">
                <a:solidFill>
                  <a:schemeClr val="bg1"/>
                </a:solidFill>
                <a:cs typeface="Arial" panose="020B0604020202020204"/>
              </a:rPr>
              <a:t>Luister</a:t>
            </a:r>
            <a:r>
              <a:rPr lang="fr-BE" sz="2400" dirty="0">
                <a:solidFill>
                  <a:schemeClr val="bg1"/>
                </a:solidFill>
                <a:cs typeface="Arial" panose="020B0604020202020204"/>
              </a:rPr>
              <a:t> met respect</a:t>
            </a:r>
          </a:p>
          <a:p>
            <a:pPr marL="594900" lvl="1" indent="-342900">
              <a:buClr>
                <a:srgbClr val="004EB6"/>
              </a:buClr>
            </a:pPr>
            <a:r>
              <a:rPr lang="fr-BE" sz="2400" dirty="0" err="1">
                <a:solidFill>
                  <a:schemeClr val="bg1"/>
                </a:solidFill>
                <a:cs typeface="Arial" panose="020B0604020202020204"/>
              </a:rPr>
              <a:t>Oordeel</a:t>
            </a:r>
            <a:r>
              <a:rPr lang="fr-BE" sz="2400" dirty="0">
                <a:solidFill>
                  <a:schemeClr val="bg1"/>
                </a:solidFill>
                <a:cs typeface="Arial" panose="020B0604020202020204"/>
              </a:rPr>
              <a:t> niet </a:t>
            </a:r>
          </a:p>
          <a:p>
            <a:pPr marL="594900" lvl="1" indent="-342900">
              <a:buClr>
                <a:srgbClr val="004EB6"/>
              </a:buClr>
            </a:pPr>
            <a:r>
              <a:rPr lang="fr-BE" sz="2400" dirty="0">
                <a:solidFill>
                  <a:schemeClr val="bg1"/>
                </a:solidFill>
                <a:cs typeface="Arial" panose="020B0604020202020204"/>
              </a:rPr>
              <a:t>Wat hier </a:t>
            </a:r>
            <a:r>
              <a:rPr lang="fr-BE" sz="2400" dirty="0" err="1">
                <a:solidFill>
                  <a:schemeClr val="bg1"/>
                </a:solidFill>
                <a:cs typeface="Arial" panose="020B0604020202020204"/>
              </a:rPr>
              <a:t>gedeeld</a:t>
            </a:r>
            <a:r>
              <a:rPr lang="fr-BE" sz="2400" dirty="0">
                <a:solidFill>
                  <a:schemeClr val="bg1"/>
                </a:solidFill>
                <a:cs typeface="Arial" panose="020B0604020202020204"/>
              </a:rPr>
              <a:t> </a:t>
            </a:r>
            <a:r>
              <a:rPr lang="fr-BE" sz="2400" dirty="0" err="1">
                <a:solidFill>
                  <a:schemeClr val="bg1"/>
                </a:solidFill>
                <a:cs typeface="Arial" panose="020B0604020202020204"/>
              </a:rPr>
              <a:t>wordt</a:t>
            </a:r>
            <a:r>
              <a:rPr lang="fr-BE" sz="2400" dirty="0">
                <a:solidFill>
                  <a:schemeClr val="bg1"/>
                </a:solidFill>
                <a:cs typeface="Arial" panose="020B0604020202020204"/>
              </a:rPr>
              <a:t>, </a:t>
            </a:r>
            <a:r>
              <a:rPr lang="fr-BE" sz="2400" dirty="0" err="1">
                <a:solidFill>
                  <a:schemeClr val="bg1"/>
                </a:solidFill>
                <a:cs typeface="Arial" panose="020B0604020202020204"/>
              </a:rPr>
              <a:t>blijft</a:t>
            </a:r>
            <a:r>
              <a:rPr lang="fr-BE" sz="2400" dirty="0">
                <a:solidFill>
                  <a:schemeClr val="bg1"/>
                </a:solidFill>
                <a:cs typeface="Arial" panose="020B0604020202020204"/>
              </a:rPr>
              <a:t> hier</a:t>
            </a:r>
          </a:p>
          <a:p>
            <a:pPr marL="594900" lvl="1" indent="-342900">
              <a:buClr>
                <a:srgbClr val="004EB6"/>
              </a:buClr>
            </a:pPr>
            <a:r>
              <a:rPr lang="en-GB" sz="2400" dirty="0" err="1">
                <a:solidFill>
                  <a:schemeClr val="bg1"/>
                </a:solidFill>
                <a:cs typeface="Arial" panose="020B0604020202020204"/>
              </a:rPr>
              <a:t>Iedereen</a:t>
            </a:r>
            <a:r>
              <a:rPr lang="en-GB" sz="2400" dirty="0">
                <a:solidFill>
                  <a:schemeClr val="bg1"/>
                </a:solidFill>
                <a:cs typeface="Arial" panose="020B0604020202020204"/>
              </a:rPr>
              <a:t> mag </a:t>
            </a:r>
            <a:r>
              <a:rPr lang="en-GB" sz="2400" dirty="0" err="1">
                <a:solidFill>
                  <a:schemeClr val="bg1"/>
                </a:solidFill>
                <a:cs typeface="Arial" panose="020B0604020202020204"/>
              </a:rPr>
              <a:t>iets</a:t>
            </a:r>
            <a:r>
              <a:rPr lang="en-GB" sz="2400" dirty="0">
                <a:solidFill>
                  <a:schemeClr val="bg1"/>
                </a:solidFill>
                <a:cs typeface="Arial" panose="020B0604020202020204"/>
              </a:rPr>
              <a:t> </a:t>
            </a:r>
            <a:r>
              <a:rPr lang="en-GB" sz="2400" dirty="0" err="1">
                <a:solidFill>
                  <a:schemeClr val="bg1"/>
                </a:solidFill>
                <a:cs typeface="Arial" panose="020B0604020202020204"/>
              </a:rPr>
              <a:t>delen</a:t>
            </a:r>
            <a:r>
              <a:rPr lang="en-GB" sz="2400" dirty="0">
                <a:solidFill>
                  <a:schemeClr val="bg1"/>
                </a:solidFill>
                <a:cs typeface="Arial" panose="020B0604020202020204"/>
              </a:rPr>
              <a:t>, maar </a:t>
            </a:r>
            <a:r>
              <a:rPr lang="en-GB" sz="2400" dirty="0" err="1">
                <a:solidFill>
                  <a:schemeClr val="bg1"/>
                </a:solidFill>
                <a:cs typeface="Arial" panose="020B0604020202020204"/>
              </a:rPr>
              <a:t>niemand</a:t>
            </a:r>
            <a:r>
              <a:rPr lang="en-GB" sz="2400" dirty="0">
                <a:solidFill>
                  <a:schemeClr val="bg1"/>
                </a:solidFill>
                <a:cs typeface="Arial" panose="020B0604020202020204"/>
              </a:rPr>
              <a:t> </a:t>
            </a:r>
            <a:r>
              <a:rPr lang="en-GB" sz="2400" dirty="0" err="1">
                <a:solidFill>
                  <a:schemeClr val="bg1"/>
                </a:solidFill>
                <a:cs typeface="Arial" panose="020B0604020202020204"/>
              </a:rPr>
              <a:t>moet</a:t>
            </a:r>
            <a:endParaRPr lang="en-US" sz="2400" dirty="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a:t>Les 1 : </a:t>
            </a:r>
            <a:r>
              <a:rPr lang="en-IE" err="1"/>
              <a:t>Oriëntatiesessie</a:t>
            </a:r>
            <a:endParaRPr lang="en-IE" dirty="0">
              <a:cs typeface="Poppins"/>
            </a:endParaRPr>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n-IE" sz="3200" dirty="0" err="1"/>
              <a:t>Probleemoplossend</a:t>
            </a:r>
            <a:r>
              <a:rPr lang="en-IE" sz="3200" dirty="0"/>
              <a:t> </a:t>
            </a:r>
            <a:r>
              <a:rPr lang="en-IE" sz="3200" dirty="0" err="1"/>
              <a:t>denken</a:t>
            </a:r>
            <a:endParaRPr lang="en-IE" sz="3200" dirty="0"/>
          </a:p>
        </p:txBody>
      </p:sp>
      <p:pic>
        <p:nvPicPr>
          <p:cNvPr id="9" name="Picture 8">
            <a:extLst>
              <a:ext uri="{FF2B5EF4-FFF2-40B4-BE49-F238E27FC236}">
                <a16:creationId xmlns:a16="http://schemas.microsoft.com/office/drawing/2014/main" id="{B9C45629-4013-6D9E-11D7-0FFA0D9634AF}"/>
              </a:ext>
            </a:extLst>
          </p:cNvPr>
          <p:cNvPicPr>
            <a:picLocks noChangeAspect="1"/>
          </p:cNvPicPr>
          <p:nvPr/>
        </p:nvPicPr>
        <p:blipFill>
          <a:blip r:embed="rId2"/>
          <a:stretch>
            <a:fillRect/>
          </a:stretch>
        </p:blipFill>
        <p:spPr>
          <a:xfrm>
            <a:off x="2153634" y="1574083"/>
            <a:ext cx="8687497" cy="3728335"/>
          </a:xfrm>
          <a:prstGeom prst="rect">
            <a:avLst/>
          </a:prstGeom>
        </p:spPr>
      </p:pic>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5821">
            <a:off x="436143" y="1554935"/>
            <a:ext cx="1809757" cy="1426590"/>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dirty="0"/>
              <a:t>Gender vs </a:t>
            </a:r>
            <a:r>
              <a:rPr lang="en-IE" dirty="0" err="1"/>
              <a:t>geslacht</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dirty="0" err="1"/>
              <a:t>Noem</a:t>
            </a:r>
            <a:r>
              <a:rPr lang="en-IE" sz="4400" dirty="0"/>
              <a:t> </a:t>
            </a:r>
            <a:r>
              <a:rPr lang="en-IE" sz="4400" dirty="0" err="1"/>
              <a:t>enkele</a:t>
            </a:r>
            <a:r>
              <a:rPr lang="en-IE" sz="4400" dirty="0"/>
              <a:t> </a:t>
            </a:r>
            <a:r>
              <a:rPr lang="en-IE" sz="4400" dirty="0" err="1"/>
              <a:t>zaken</a:t>
            </a:r>
            <a:r>
              <a:rPr lang="en-IE" sz="4400" dirty="0"/>
              <a:t> die </a:t>
            </a:r>
            <a:r>
              <a:rPr lang="en-IE" sz="4400" dirty="0" err="1"/>
              <a:t>typisch</a:t>
            </a:r>
            <a:r>
              <a:rPr lang="en-IE" sz="4400" dirty="0"/>
              <a:t> </a:t>
            </a:r>
            <a:r>
              <a:rPr lang="en-IE" sz="4400" dirty="0" err="1"/>
              <a:t>meisjes</a:t>
            </a:r>
            <a:r>
              <a:rPr lang="en-IE" sz="4400" dirty="0"/>
              <a:t> of </a:t>
            </a:r>
            <a:r>
              <a:rPr lang="en-IE" sz="4400" dirty="0" err="1"/>
              <a:t>typisch</a:t>
            </a:r>
            <a:r>
              <a:rPr lang="en-IE" sz="4400" dirty="0"/>
              <a:t> </a:t>
            </a:r>
            <a:r>
              <a:rPr lang="en-IE" sz="4400" dirty="0" err="1"/>
              <a:t>jongens</a:t>
            </a:r>
            <a:r>
              <a:rPr lang="en-IE" sz="4400" dirty="0"/>
              <a:t> </a:t>
            </a:r>
            <a:r>
              <a:rPr lang="en-IE" sz="4400" dirty="0" err="1"/>
              <a:t>zijn</a:t>
            </a:r>
            <a:endParaRPr lang="en-GB" sz="4400" dirty="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54" y="4061862"/>
            <a:ext cx="2623610" cy="653752"/>
          </a:xfrm>
          <a:prstGeom prst="rect">
            <a:avLst/>
          </a:prstGeom>
        </p:spPr>
      </p:pic>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dirty="0"/>
              <a:t>Wat is het </a:t>
            </a:r>
            <a:r>
              <a:rPr lang="en-IE" sz="4400" dirty="0" err="1"/>
              <a:t>verschil</a:t>
            </a:r>
            <a:r>
              <a:rPr lang="en-IE" sz="4400" dirty="0"/>
              <a:t> </a:t>
            </a:r>
            <a:r>
              <a:rPr lang="en-IE" sz="4400" dirty="0" err="1"/>
              <a:t>tussen</a:t>
            </a:r>
            <a:r>
              <a:rPr lang="en-IE" sz="4400" dirty="0"/>
              <a:t> gender en </a:t>
            </a:r>
            <a:r>
              <a:rPr lang="en-IE" sz="4400" dirty="0" err="1"/>
              <a:t>geslacht</a:t>
            </a:r>
            <a:r>
              <a:rPr lang="en-IE" sz="4400" dirty="0"/>
              <a:t>?</a:t>
            </a:r>
            <a:endParaRPr lang="en-GB" sz="4400" dirty="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54" y="4061862"/>
            <a:ext cx="2623610" cy="653752"/>
          </a:xfrm>
          <a:prstGeom prst="rect">
            <a:avLst/>
          </a:prstGeom>
        </p:spPr>
      </p:pic>
    </p:spTree>
    <p:extLst>
      <p:ext uri="{BB962C8B-B14F-4D97-AF65-F5344CB8AC3E}">
        <p14:creationId xmlns:p14="http://schemas.microsoft.com/office/powerpoint/2010/main" val="2253738876"/>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8446A-BCE2-4A6F-9C97-09C34B3310CF}">
  <ds:schemaRefs>
    <ds:schemaRef ds:uri="9d9124b6-27cc-48d4-b7d1-92b24b32336f"/>
    <ds:schemaRef ds:uri="e31742de-3809-4873-b719-9b39c64377e3"/>
    <ds:schemaRef ds:uri="f786cad2-b51a-4331-9585-402010f347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93e13c3-be3d-432c-84a5-b7c1a59f30c7"/>
    <ds:schemaRef ds:uri="aac01ec9-ef68-474d-9558-d1839130a839"/>
  </ds:schemaRefs>
</ds:datastoreItem>
</file>

<file path=customXml/itemProps2.xml><?xml version="1.0" encoding="utf-8"?>
<ds:datastoreItem xmlns:ds="http://schemas.openxmlformats.org/officeDocument/2006/customXml" ds:itemID="{768F01DD-DE60-4F02-8564-DC325526D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83860D-9B7C-4CE9-9D20-86B11D055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TotalTime>
  <Words>1140</Words>
  <Application>Microsoft Office PowerPoint</Application>
  <PresentationFormat>Widescreen</PresentationFormat>
  <Paragraphs>120</Paragraphs>
  <Slides>38</Slides>
  <Notes>13</Notes>
  <HiddenSlides>0</HiddenSlides>
  <MMClips>3</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Theme_PlanInternational</vt:lpstr>
      <vt:lpstr>De kracht van sport: Gender in beweging</vt:lpstr>
      <vt:lpstr>Overzicht</vt:lpstr>
      <vt:lpstr>PowerPoint Presentation</vt:lpstr>
      <vt:lpstr>House rules </vt:lpstr>
      <vt:lpstr>Les 1 : Oriëntatiesessie</vt:lpstr>
      <vt:lpstr>Probleemoplossend denken</vt:lpstr>
      <vt:lpstr>Gender vs geslacht</vt:lpstr>
      <vt:lpstr>Noem enkele zaken die typisch meisjes of typisch jongens zijn</vt:lpstr>
      <vt:lpstr>Wat is het verschil tussen gender en geslacht?</vt:lpstr>
      <vt:lpstr>Geslacht vs gender</vt:lpstr>
      <vt:lpstr>Genderdiversiteit </vt:lpstr>
      <vt:lpstr>PowerPoint Presentation</vt:lpstr>
      <vt:lpstr>PowerPoint Presentation</vt:lpstr>
      <vt:lpstr>PowerPoint Presentation</vt:lpstr>
      <vt:lpstr>PowerPoint Presentation</vt:lpstr>
      <vt:lpstr>Stereotypen, vooroordelen, discriminatie</vt:lpstr>
      <vt:lpstr>Run like a girl</vt:lpstr>
      <vt:lpstr>Van stereotype naar discriminatie​</vt:lpstr>
      <vt:lpstr>Hoeveel keer doen meisjes wereldwijd meer huishoudelijke taken dan jongens?</vt:lpstr>
      <vt:lpstr>Meisjes doen wereldwijd 3 X meer huishoudelijke taken dan jongens?</vt:lpstr>
      <vt:lpstr>Hoeveel % van de jongens in Brussel en Wallonië hebben al hands off seksueel grensoverschrijdend gedrag meegemaakt in een sport context voor de leeftijd van 18 jaar?</vt:lpstr>
      <vt:lpstr>34 % van de jongens in Brussel en Wallonië hebben al hands off seksueel grensoverschrijdend gedrag meegemaakt in een sport context voor de leeftijd van 18 jaar?</vt:lpstr>
      <vt:lpstr>Hoeveel % van de slachtoffers van partnergeweld wereldwijd zijn vrouwen? </vt:lpstr>
      <vt:lpstr>80% van de slachtoffers van partnergeweld wereldwijd zijn vrouwen?   (in 80% van de gevallen is de dader een man)?</vt:lpstr>
      <vt:lpstr>Hoeveel % van de meisjes in België ervaarde reeds seksueel grensoverschrijdend gedrag in  de openbare ruimte?</vt:lpstr>
      <vt:lpstr>91 % van de meisjes in België ervaarde reeds seksueel grensoverschrijdend gedrag in  de openbare ruimte?</vt:lpstr>
      <vt:lpstr>Hoeveel % van de mensen die zich identificeren als LGBTQI+ zeggen ooit al seksueel grensoverschrijdend gedrag te hebben meegemaakt voor de leeftijd van 18 jaar?</vt:lpstr>
      <vt:lpstr>51 % van de mensen die zich identificeren als LGBTQI+ zeggen ooit al seksueel grensoverschrijdend gedrag te hebben meegemaakt voor de leeftijd van 18 jaar?</vt:lpstr>
      <vt:lpstr>Hoeveel % van de Duitse vrouwelijke topsporters (+16j) maakte al seksueel grensoverschrijdend gedrag mee in een sport context? </vt:lpstr>
      <vt:lpstr>48 % van de Duitse vrouwelijke topsporters (+16j) maakte al seksueel grensoverschrijdend gedrag mee in een sport context?   (Bij mannen is dat 24%)</vt:lpstr>
      <vt:lpstr>Gendergerelateerd geweld</vt:lpstr>
      <vt:lpstr>Wat versta jij onder gendergerelateerd geweld?</vt:lpstr>
      <vt:lpstr>Welke voorbeelden van seksueel grensoverschrijdend gedrag herken je? </vt:lpstr>
      <vt:lpstr>Enthousiaste toestemming</vt:lpstr>
      <vt:lpstr>Cup of tea</vt:lpstr>
      <vt:lpstr>Kernelementen van toestemming</vt:lpstr>
      <vt:lpstr>Evaluatie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lastModifiedBy>Verwaest, Mieke</cp:lastModifiedBy>
  <cp:revision>36</cp:revision>
  <dcterms:created xsi:type="dcterms:W3CDTF">2023-07-21T21:42:24Z</dcterms:created>
  <dcterms:modified xsi:type="dcterms:W3CDTF">2025-01-20T17:36:02Z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