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7" r:id="rId5"/>
    <p:sldId id="265" r:id="rId6"/>
    <p:sldId id="893" r:id="rId7"/>
    <p:sldId id="822" r:id="rId8"/>
    <p:sldId id="258" r:id="rId9"/>
    <p:sldId id="891" r:id="rId10"/>
    <p:sldId id="873" r:id="rId11"/>
    <p:sldId id="895" r:id="rId12"/>
    <p:sldId id="896" r:id="rId13"/>
    <p:sldId id="877" r:id="rId14"/>
    <p:sldId id="983" r:id="rId15"/>
    <p:sldId id="990" r:id="rId16"/>
    <p:sldId id="991" r:id="rId17"/>
    <p:sldId id="992" r:id="rId18"/>
    <p:sldId id="993" r:id="rId19"/>
    <p:sldId id="989" r:id="rId20"/>
    <p:sldId id="986" r:id="rId21"/>
    <p:sldId id="971" r:id="rId22"/>
    <p:sldId id="897" r:id="rId23"/>
    <p:sldId id="972" r:id="rId24"/>
    <p:sldId id="973" r:id="rId25"/>
    <p:sldId id="974" r:id="rId26"/>
    <p:sldId id="975" r:id="rId27"/>
    <p:sldId id="976" r:id="rId28"/>
    <p:sldId id="977" r:id="rId29"/>
    <p:sldId id="978" r:id="rId30"/>
    <p:sldId id="979" r:id="rId31"/>
    <p:sldId id="980" r:id="rId32"/>
    <p:sldId id="981" r:id="rId33"/>
    <p:sldId id="982" r:id="rId34"/>
    <p:sldId id="984" r:id="rId35"/>
    <p:sldId id="985" r:id="rId36"/>
    <p:sldId id="901" r:id="rId37"/>
    <p:sldId id="987" r:id="rId38"/>
    <p:sldId id="926" r:id="rId39"/>
    <p:sldId id="929" r:id="rId40"/>
    <p:sldId id="988" r:id="rId41"/>
    <p:sldId id="27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76CAF-D043-2EA3-F1DF-FD2D49EE1936}" name="Verwaest, Mieke" initials="VM" userId="S::mieke.verwaest@planinternational.be::47fbc4a2-791e-4252-ac0f-d005e27eb011" providerId="AD"/>
  <p188:author id="{16F7BEBB-761A-923E-9444-A44DCF269FD6}" name="De Witte, Flore" initials="DF" userId="S::flore.dewitte@planinternational.be::9f0395e0-912b-4930-ab61-3f94b2aef3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1E2"/>
    <a:srgbClr val="000000"/>
    <a:srgbClr val="F78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81B16-91FA-A39F-BFE6-A3CFAB8CB257}" v="42" dt="2025-01-21T09:34:17.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55988-C153-409D-ADA0-DCDEB4249859}" type="doc">
      <dgm:prSet loTypeId="urn:microsoft.com/office/officeart/2005/8/layout/cycle6" loCatId="relationship" qsTypeId="urn:microsoft.com/office/officeart/2005/8/quickstyle/simple1" qsCatId="simple" csTypeId="urn:microsoft.com/office/officeart/2005/8/colors/colorful5" csCatId="colorful" phldr="1"/>
      <dgm:spPr/>
    </dgm:pt>
    <dgm:pt modelId="{C8780C8E-61F5-436B-9121-F0EEAC7D44DD}">
      <dgm:prSet phldrT="[Text]"/>
      <dgm:spPr/>
      <dgm:t>
        <a:bodyPr/>
        <a:lstStyle/>
        <a:p>
          <a:r>
            <a:rPr lang="en-BE"/>
            <a:t>Libre</a:t>
          </a:r>
          <a:endParaRPr lang="en-GB"/>
        </a:p>
      </dgm:t>
    </dgm:pt>
    <dgm:pt modelId="{7280EEB5-66B8-41AD-B97A-E59CD0EF79C8}" type="parTrans" cxnId="{94F337E9-BCCA-40EB-AA15-20DE16AE7099}">
      <dgm:prSet/>
      <dgm:spPr/>
      <dgm:t>
        <a:bodyPr/>
        <a:lstStyle/>
        <a:p>
          <a:endParaRPr lang="en-GB"/>
        </a:p>
      </dgm:t>
    </dgm:pt>
    <dgm:pt modelId="{F1CB401E-6C4D-4CD6-A038-23A8760C5E6B}" type="sibTrans" cxnId="{94F337E9-BCCA-40EB-AA15-20DE16AE7099}">
      <dgm:prSet/>
      <dgm:spPr/>
      <dgm:t>
        <a:bodyPr/>
        <a:lstStyle/>
        <a:p>
          <a:endParaRPr lang="en-GB"/>
        </a:p>
      </dgm:t>
    </dgm:pt>
    <dgm:pt modelId="{56895136-70EB-4365-AAB8-F41A7BA1EC7D}">
      <dgm:prSet phldrT="[Text]"/>
      <dgm:spPr/>
      <dgm:t>
        <a:bodyPr/>
        <a:lstStyle/>
        <a:p>
          <a:r>
            <a:rPr lang="en-GB" err="1"/>
            <a:t>Enthousiaste</a:t>
          </a:r>
          <a:endParaRPr lang="en-GB"/>
        </a:p>
      </dgm:t>
    </dgm:pt>
    <dgm:pt modelId="{506B0EBF-FD3B-4444-B111-A3E42D396106}" type="parTrans" cxnId="{50CF29C0-B033-40BF-8CC2-328E3B89A3A8}">
      <dgm:prSet/>
      <dgm:spPr/>
      <dgm:t>
        <a:bodyPr/>
        <a:lstStyle/>
        <a:p>
          <a:endParaRPr lang="en-GB"/>
        </a:p>
      </dgm:t>
    </dgm:pt>
    <dgm:pt modelId="{673B146A-F1A2-467F-89F9-EFBD7F2964CB}" type="sibTrans" cxnId="{50CF29C0-B033-40BF-8CC2-328E3B89A3A8}">
      <dgm:prSet/>
      <dgm:spPr/>
      <dgm:t>
        <a:bodyPr/>
        <a:lstStyle/>
        <a:p>
          <a:endParaRPr lang="en-GB"/>
        </a:p>
      </dgm:t>
    </dgm:pt>
    <dgm:pt modelId="{964B9C36-6F73-4EB0-9E95-2D272CCCFBCA}">
      <dgm:prSet phldrT="[Text]"/>
      <dgm:spPr/>
      <dgm:t>
        <a:bodyPr/>
        <a:lstStyle/>
        <a:p>
          <a:r>
            <a:rPr lang="fr-BE"/>
            <a:t>Éclairé</a:t>
          </a:r>
          <a:endParaRPr lang="en-GB"/>
        </a:p>
      </dgm:t>
    </dgm:pt>
    <dgm:pt modelId="{FE7DF0D4-2A34-408C-8461-C3572E16557E}" type="parTrans" cxnId="{17874EC2-2950-4B85-B506-E96F18370C65}">
      <dgm:prSet/>
      <dgm:spPr/>
      <dgm:t>
        <a:bodyPr/>
        <a:lstStyle/>
        <a:p>
          <a:endParaRPr lang="en-GB"/>
        </a:p>
      </dgm:t>
    </dgm:pt>
    <dgm:pt modelId="{3EB22D2B-E5CB-4F2C-8843-25484C6761E8}" type="sibTrans" cxnId="{17874EC2-2950-4B85-B506-E96F18370C65}">
      <dgm:prSet/>
      <dgm:spPr/>
      <dgm:t>
        <a:bodyPr/>
        <a:lstStyle/>
        <a:p>
          <a:endParaRPr lang="en-GB"/>
        </a:p>
      </dgm:t>
    </dgm:pt>
    <dgm:pt modelId="{03377960-11FA-4E82-9433-3C9031A797D9}">
      <dgm:prSet phldrT="[Text]"/>
      <dgm:spPr/>
      <dgm:t>
        <a:bodyPr/>
        <a:lstStyle/>
        <a:p>
          <a:r>
            <a:rPr lang="en-GB" err="1"/>
            <a:t>Réversible</a:t>
          </a:r>
          <a:endParaRPr lang="en-GB"/>
        </a:p>
      </dgm:t>
    </dgm:pt>
    <dgm:pt modelId="{B189FA0B-2190-482D-81C3-FDBD247AF66F}" type="parTrans" cxnId="{A1CDE47A-9092-4304-8A12-020A6AE6FC92}">
      <dgm:prSet/>
      <dgm:spPr/>
      <dgm:t>
        <a:bodyPr/>
        <a:lstStyle/>
        <a:p>
          <a:endParaRPr lang="en-GB"/>
        </a:p>
      </dgm:t>
    </dgm:pt>
    <dgm:pt modelId="{ECBDCBD0-9639-4EE7-BE1A-8DAB65319CE7}" type="sibTrans" cxnId="{A1CDE47A-9092-4304-8A12-020A6AE6FC92}">
      <dgm:prSet/>
      <dgm:spPr/>
      <dgm:t>
        <a:bodyPr/>
        <a:lstStyle/>
        <a:p>
          <a:endParaRPr lang="en-GB"/>
        </a:p>
      </dgm:t>
    </dgm:pt>
    <dgm:pt modelId="{E32F5402-FA01-4C0F-A8F9-10E97A0575E9}">
      <dgm:prSet phldrT="[Text]"/>
      <dgm:spPr/>
      <dgm:t>
        <a:bodyPr/>
        <a:lstStyle/>
        <a:p>
          <a:r>
            <a:rPr lang="en-GB" err="1"/>
            <a:t>Spécifique</a:t>
          </a:r>
          <a:endParaRPr lang="en-GB"/>
        </a:p>
      </dgm:t>
    </dgm:pt>
    <dgm:pt modelId="{8786D86F-3DE4-4021-AAE8-00E3960A2D83}" type="parTrans" cxnId="{63F18B05-56F1-4CF3-A5FA-7D7B6EEB4F59}">
      <dgm:prSet/>
      <dgm:spPr/>
      <dgm:t>
        <a:bodyPr/>
        <a:lstStyle/>
        <a:p>
          <a:endParaRPr lang="en-GB"/>
        </a:p>
      </dgm:t>
    </dgm:pt>
    <dgm:pt modelId="{A17872E2-3FFD-4C55-9C93-15506BB679C9}" type="sibTrans" cxnId="{63F18B05-56F1-4CF3-A5FA-7D7B6EEB4F59}">
      <dgm:prSet/>
      <dgm:spPr/>
      <dgm:t>
        <a:bodyPr/>
        <a:lstStyle/>
        <a:p>
          <a:endParaRPr lang="en-GB"/>
        </a:p>
      </dgm:t>
    </dgm:pt>
    <dgm:pt modelId="{774BFF06-ADFA-4231-989A-16D12AB2A28A}" type="pres">
      <dgm:prSet presAssocID="{ED855988-C153-409D-ADA0-DCDEB4249859}" presName="cycle" presStyleCnt="0">
        <dgm:presLayoutVars>
          <dgm:dir/>
          <dgm:resizeHandles val="exact"/>
        </dgm:presLayoutVars>
      </dgm:prSet>
      <dgm:spPr/>
    </dgm:pt>
    <dgm:pt modelId="{912516C9-0F7F-452F-99E0-825F182AB9A5}" type="pres">
      <dgm:prSet presAssocID="{C8780C8E-61F5-436B-9121-F0EEAC7D44DD}" presName="node" presStyleLbl="node1" presStyleIdx="0" presStyleCnt="5">
        <dgm:presLayoutVars>
          <dgm:bulletEnabled val="1"/>
        </dgm:presLayoutVars>
      </dgm:prSet>
      <dgm:spPr/>
    </dgm:pt>
    <dgm:pt modelId="{7C948D38-DDAA-4934-BB63-F658E9B68C06}" type="pres">
      <dgm:prSet presAssocID="{C8780C8E-61F5-436B-9121-F0EEAC7D44DD}" presName="spNode" presStyleCnt="0"/>
      <dgm:spPr/>
    </dgm:pt>
    <dgm:pt modelId="{F1301C67-3EEC-49B8-9B42-E91289FDC975}" type="pres">
      <dgm:prSet presAssocID="{F1CB401E-6C4D-4CD6-A038-23A8760C5E6B}" presName="sibTrans" presStyleLbl="sibTrans1D1" presStyleIdx="0" presStyleCnt="5"/>
      <dgm:spPr/>
    </dgm:pt>
    <dgm:pt modelId="{11396782-22B2-4EB2-BA31-858DEF73CD9F}" type="pres">
      <dgm:prSet presAssocID="{964B9C36-6F73-4EB0-9E95-2D272CCCFBCA}" presName="node" presStyleLbl="node1" presStyleIdx="1" presStyleCnt="5">
        <dgm:presLayoutVars>
          <dgm:bulletEnabled val="1"/>
        </dgm:presLayoutVars>
      </dgm:prSet>
      <dgm:spPr/>
    </dgm:pt>
    <dgm:pt modelId="{EB22461E-5154-42FC-8CCB-637476222886}" type="pres">
      <dgm:prSet presAssocID="{964B9C36-6F73-4EB0-9E95-2D272CCCFBCA}" presName="spNode" presStyleCnt="0"/>
      <dgm:spPr/>
    </dgm:pt>
    <dgm:pt modelId="{9F03D56E-4C26-4FBA-92C1-1EAB133E4CE7}" type="pres">
      <dgm:prSet presAssocID="{3EB22D2B-E5CB-4F2C-8843-25484C6761E8}" presName="sibTrans" presStyleLbl="sibTrans1D1" presStyleIdx="1" presStyleCnt="5"/>
      <dgm:spPr/>
    </dgm:pt>
    <dgm:pt modelId="{3248B8E8-0646-4EA9-871D-C2652D378545}" type="pres">
      <dgm:prSet presAssocID="{03377960-11FA-4E82-9433-3C9031A797D9}" presName="node" presStyleLbl="node1" presStyleIdx="2" presStyleCnt="5">
        <dgm:presLayoutVars>
          <dgm:bulletEnabled val="1"/>
        </dgm:presLayoutVars>
      </dgm:prSet>
      <dgm:spPr/>
    </dgm:pt>
    <dgm:pt modelId="{741E1F06-1254-4FC5-AC95-C3412433159F}" type="pres">
      <dgm:prSet presAssocID="{03377960-11FA-4E82-9433-3C9031A797D9}" presName="spNode" presStyleCnt="0"/>
      <dgm:spPr/>
    </dgm:pt>
    <dgm:pt modelId="{20B4BBEE-F316-4AFD-A245-16A4BEA135B8}" type="pres">
      <dgm:prSet presAssocID="{ECBDCBD0-9639-4EE7-BE1A-8DAB65319CE7}" presName="sibTrans" presStyleLbl="sibTrans1D1" presStyleIdx="2" presStyleCnt="5"/>
      <dgm:spPr/>
    </dgm:pt>
    <dgm:pt modelId="{A9963D65-AC27-4538-A41F-2CF0F0BE7F65}" type="pres">
      <dgm:prSet presAssocID="{56895136-70EB-4365-AAB8-F41A7BA1EC7D}" presName="node" presStyleLbl="node1" presStyleIdx="3" presStyleCnt="5">
        <dgm:presLayoutVars>
          <dgm:bulletEnabled val="1"/>
        </dgm:presLayoutVars>
      </dgm:prSet>
      <dgm:spPr/>
    </dgm:pt>
    <dgm:pt modelId="{1C20561C-3C88-4842-9F4A-4003F05A468B}" type="pres">
      <dgm:prSet presAssocID="{56895136-70EB-4365-AAB8-F41A7BA1EC7D}" presName="spNode" presStyleCnt="0"/>
      <dgm:spPr/>
    </dgm:pt>
    <dgm:pt modelId="{9AFEF6EF-BED5-4E16-8393-77B8D4D17F96}" type="pres">
      <dgm:prSet presAssocID="{673B146A-F1A2-467F-89F9-EFBD7F2964CB}" presName="sibTrans" presStyleLbl="sibTrans1D1" presStyleIdx="3" presStyleCnt="5"/>
      <dgm:spPr/>
    </dgm:pt>
    <dgm:pt modelId="{F70D6D4D-320F-41D4-8CA0-730466A5A48F}" type="pres">
      <dgm:prSet presAssocID="{E32F5402-FA01-4C0F-A8F9-10E97A0575E9}" presName="node" presStyleLbl="node1" presStyleIdx="4" presStyleCnt="5">
        <dgm:presLayoutVars>
          <dgm:bulletEnabled val="1"/>
        </dgm:presLayoutVars>
      </dgm:prSet>
      <dgm:spPr/>
    </dgm:pt>
    <dgm:pt modelId="{184216A4-2593-4C2A-9598-E3621CE7E2AC}" type="pres">
      <dgm:prSet presAssocID="{E32F5402-FA01-4C0F-A8F9-10E97A0575E9}" presName="spNode" presStyleCnt="0"/>
      <dgm:spPr/>
    </dgm:pt>
    <dgm:pt modelId="{3E93F2E0-F50F-4ACB-A94F-F683C564D942}" type="pres">
      <dgm:prSet presAssocID="{A17872E2-3FFD-4C55-9C93-15506BB679C9}" presName="sibTrans" presStyleLbl="sibTrans1D1" presStyleIdx="4" presStyleCnt="5"/>
      <dgm:spPr/>
    </dgm:pt>
  </dgm:ptLst>
  <dgm:cxnLst>
    <dgm:cxn modelId="{63F18B05-56F1-4CF3-A5FA-7D7B6EEB4F59}" srcId="{ED855988-C153-409D-ADA0-DCDEB4249859}" destId="{E32F5402-FA01-4C0F-A8F9-10E97A0575E9}" srcOrd="4" destOrd="0" parTransId="{8786D86F-3DE4-4021-AAE8-00E3960A2D83}" sibTransId="{A17872E2-3FFD-4C55-9C93-15506BB679C9}"/>
    <dgm:cxn modelId="{064A490D-450C-4584-9150-05FB09F5D95A}" type="presOf" srcId="{03377960-11FA-4E82-9433-3C9031A797D9}" destId="{3248B8E8-0646-4EA9-871D-C2652D378545}" srcOrd="0" destOrd="0" presId="urn:microsoft.com/office/officeart/2005/8/layout/cycle6"/>
    <dgm:cxn modelId="{E1DC9018-0B39-4DF8-B203-D89072AE7F3F}" type="presOf" srcId="{673B146A-F1A2-467F-89F9-EFBD7F2964CB}" destId="{9AFEF6EF-BED5-4E16-8393-77B8D4D17F96}" srcOrd="0" destOrd="0" presId="urn:microsoft.com/office/officeart/2005/8/layout/cycle6"/>
    <dgm:cxn modelId="{3984B01C-881E-4D67-9ECB-5A2B3FA8A32C}" type="presOf" srcId="{ECBDCBD0-9639-4EE7-BE1A-8DAB65319CE7}" destId="{20B4BBEE-F316-4AFD-A245-16A4BEA135B8}" srcOrd="0" destOrd="0" presId="urn:microsoft.com/office/officeart/2005/8/layout/cycle6"/>
    <dgm:cxn modelId="{7F165D20-7F30-46F1-B397-BAECD452472A}" type="presOf" srcId="{F1CB401E-6C4D-4CD6-A038-23A8760C5E6B}" destId="{F1301C67-3EEC-49B8-9B42-E91289FDC975}" srcOrd="0" destOrd="0" presId="urn:microsoft.com/office/officeart/2005/8/layout/cycle6"/>
    <dgm:cxn modelId="{02F83F2A-C446-41AD-8E70-BAF42FCFBD90}" type="presOf" srcId="{A17872E2-3FFD-4C55-9C93-15506BB679C9}" destId="{3E93F2E0-F50F-4ACB-A94F-F683C564D942}" srcOrd="0" destOrd="0" presId="urn:microsoft.com/office/officeart/2005/8/layout/cycle6"/>
    <dgm:cxn modelId="{00513F3C-9A8A-4DBB-B4F8-7946F0E2FD07}" type="presOf" srcId="{3EB22D2B-E5CB-4F2C-8843-25484C6761E8}" destId="{9F03D56E-4C26-4FBA-92C1-1EAB133E4CE7}" srcOrd="0" destOrd="0" presId="urn:microsoft.com/office/officeart/2005/8/layout/cycle6"/>
    <dgm:cxn modelId="{B7509654-C73C-4472-AC94-06627FCE33C0}" type="presOf" srcId="{C8780C8E-61F5-436B-9121-F0EEAC7D44DD}" destId="{912516C9-0F7F-452F-99E0-825F182AB9A5}" srcOrd="0" destOrd="0" presId="urn:microsoft.com/office/officeart/2005/8/layout/cycle6"/>
    <dgm:cxn modelId="{A1CDE47A-9092-4304-8A12-020A6AE6FC92}" srcId="{ED855988-C153-409D-ADA0-DCDEB4249859}" destId="{03377960-11FA-4E82-9433-3C9031A797D9}" srcOrd="2" destOrd="0" parTransId="{B189FA0B-2190-482D-81C3-FDBD247AF66F}" sibTransId="{ECBDCBD0-9639-4EE7-BE1A-8DAB65319CE7}"/>
    <dgm:cxn modelId="{FD9AFA98-EC6D-4AF7-A123-AA7421113F1C}" type="presOf" srcId="{E32F5402-FA01-4C0F-A8F9-10E97A0575E9}" destId="{F70D6D4D-320F-41D4-8CA0-730466A5A48F}" srcOrd="0" destOrd="0" presId="urn:microsoft.com/office/officeart/2005/8/layout/cycle6"/>
    <dgm:cxn modelId="{09B81FB6-B7CD-4AB1-A550-2D4EDE812C98}" type="presOf" srcId="{964B9C36-6F73-4EB0-9E95-2D272CCCFBCA}" destId="{11396782-22B2-4EB2-BA31-858DEF73CD9F}" srcOrd="0" destOrd="0" presId="urn:microsoft.com/office/officeart/2005/8/layout/cycle6"/>
    <dgm:cxn modelId="{50CF29C0-B033-40BF-8CC2-328E3B89A3A8}" srcId="{ED855988-C153-409D-ADA0-DCDEB4249859}" destId="{56895136-70EB-4365-AAB8-F41A7BA1EC7D}" srcOrd="3" destOrd="0" parTransId="{506B0EBF-FD3B-4444-B111-A3E42D396106}" sibTransId="{673B146A-F1A2-467F-89F9-EFBD7F2964CB}"/>
    <dgm:cxn modelId="{17874EC2-2950-4B85-B506-E96F18370C65}" srcId="{ED855988-C153-409D-ADA0-DCDEB4249859}" destId="{964B9C36-6F73-4EB0-9E95-2D272CCCFBCA}" srcOrd="1" destOrd="0" parTransId="{FE7DF0D4-2A34-408C-8461-C3572E16557E}" sibTransId="{3EB22D2B-E5CB-4F2C-8843-25484C6761E8}"/>
    <dgm:cxn modelId="{6A53AACF-6BBB-499F-86C0-77C32CEF3CF8}" type="presOf" srcId="{56895136-70EB-4365-AAB8-F41A7BA1EC7D}" destId="{A9963D65-AC27-4538-A41F-2CF0F0BE7F65}" srcOrd="0" destOrd="0" presId="urn:microsoft.com/office/officeart/2005/8/layout/cycle6"/>
    <dgm:cxn modelId="{7311D9D5-A7C3-4A64-BDAD-9034851EB100}" type="presOf" srcId="{ED855988-C153-409D-ADA0-DCDEB4249859}" destId="{774BFF06-ADFA-4231-989A-16D12AB2A28A}" srcOrd="0" destOrd="0" presId="urn:microsoft.com/office/officeart/2005/8/layout/cycle6"/>
    <dgm:cxn modelId="{94F337E9-BCCA-40EB-AA15-20DE16AE7099}" srcId="{ED855988-C153-409D-ADA0-DCDEB4249859}" destId="{C8780C8E-61F5-436B-9121-F0EEAC7D44DD}" srcOrd="0" destOrd="0" parTransId="{7280EEB5-66B8-41AD-B97A-E59CD0EF79C8}" sibTransId="{F1CB401E-6C4D-4CD6-A038-23A8760C5E6B}"/>
    <dgm:cxn modelId="{599E52A2-FBE8-409A-B3A9-FD8AC46F4465}" type="presParOf" srcId="{774BFF06-ADFA-4231-989A-16D12AB2A28A}" destId="{912516C9-0F7F-452F-99E0-825F182AB9A5}" srcOrd="0" destOrd="0" presId="urn:microsoft.com/office/officeart/2005/8/layout/cycle6"/>
    <dgm:cxn modelId="{960BD1E7-E068-47FF-A767-41DCB27E01A0}" type="presParOf" srcId="{774BFF06-ADFA-4231-989A-16D12AB2A28A}" destId="{7C948D38-DDAA-4934-BB63-F658E9B68C06}" srcOrd="1" destOrd="0" presId="urn:microsoft.com/office/officeart/2005/8/layout/cycle6"/>
    <dgm:cxn modelId="{88836AFD-1DA6-478D-9C8F-49D6BF3AAC60}" type="presParOf" srcId="{774BFF06-ADFA-4231-989A-16D12AB2A28A}" destId="{F1301C67-3EEC-49B8-9B42-E91289FDC975}" srcOrd="2" destOrd="0" presId="urn:microsoft.com/office/officeart/2005/8/layout/cycle6"/>
    <dgm:cxn modelId="{724D53CA-343D-46C7-8D55-05FD5BA58AFB}" type="presParOf" srcId="{774BFF06-ADFA-4231-989A-16D12AB2A28A}" destId="{11396782-22B2-4EB2-BA31-858DEF73CD9F}" srcOrd="3" destOrd="0" presId="urn:microsoft.com/office/officeart/2005/8/layout/cycle6"/>
    <dgm:cxn modelId="{E4E64C85-897B-4D86-9B4B-4BB7D8B65507}" type="presParOf" srcId="{774BFF06-ADFA-4231-989A-16D12AB2A28A}" destId="{EB22461E-5154-42FC-8CCB-637476222886}" srcOrd="4" destOrd="0" presId="urn:microsoft.com/office/officeart/2005/8/layout/cycle6"/>
    <dgm:cxn modelId="{BA1E2423-E017-47C7-80B2-09B871A15DDF}" type="presParOf" srcId="{774BFF06-ADFA-4231-989A-16D12AB2A28A}" destId="{9F03D56E-4C26-4FBA-92C1-1EAB133E4CE7}" srcOrd="5" destOrd="0" presId="urn:microsoft.com/office/officeart/2005/8/layout/cycle6"/>
    <dgm:cxn modelId="{BE38FFA2-3A06-41F0-9A7E-C57F7FA814BC}" type="presParOf" srcId="{774BFF06-ADFA-4231-989A-16D12AB2A28A}" destId="{3248B8E8-0646-4EA9-871D-C2652D378545}" srcOrd="6" destOrd="0" presId="urn:microsoft.com/office/officeart/2005/8/layout/cycle6"/>
    <dgm:cxn modelId="{23006D39-28CA-4F6E-8C20-D623E9FDC956}" type="presParOf" srcId="{774BFF06-ADFA-4231-989A-16D12AB2A28A}" destId="{741E1F06-1254-4FC5-AC95-C3412433159F}" srcOrd="7" destOrd="0" presId="urn:microsoft.com/office/officeart/2005/8/layout/cycle6"/>
    <dgm:cxn modelId="{1BC8BF27-C47F-40E0-A059-D538DFF0B179}" type="presParOf" srcId="{774BFF06-ADFA-4231-989A-16D12AB2A28A}" destId="{20B4BBEE-F316-4AFD-A245-16A4BEA135B8}" srcOrd="8" destOrd="0" presId="urn:microsoft.com/office/officeart/2005/8/layout/cycle6"/>
    <dgm:cxn modelId="{4F0F602D-66C2-433B-B7A7-1D37E282ECCB}" type="presParOf" srcId="{774BFF06-ADFA-4231-989A-16D12AB2A28A}" destId="{A9963D65-AC27-4538-A41F-2CF0F0BE7F65}" srcOrd="9" destOrd="0" presId="urn:microsoft.com/office/officeart/2005/8/layout/cycle6"/>
    <dgm:cxn modelId="{4603093B-B27D-4FA7-B22D-0D17ED1CE7BE}" type="presParOf" srcId="{774BFF06-ADFA-4231-989A-16D12AB2A28A}" destId="{1C20561C-3C88-4842-9F4A-4003F05A468B}" srcOrd="10" destOrd="0" presId="urn:microsoft.com/office/officeart/2005/8/layout/cycle6"/>
    <dgm:cxn modelId="{01FDA5BD-1C5D-4C6A-AD16-F783372270AE}" type="presParOf" srcId="{774BFF06-ADFA-4231-989A-16D12AB2A28A}" destId="{9AFEF6EF-BED5-4E16-8393-77B8D4D17F96}" srcOrd="11" destOrd="0" presId="urn:microsoft.com/office/officeart/2005/8/layout/cycle6"/>
    <dgm:cxn modelId="{2B80582D-151F-43C0-968E-D88A8389B204}" type="presParOf" srcId="{774BFF06-ADFA-4231-989A-16D12AB2A28A}" destId="{F70D6D4D-320F-41D4-8CA0-730466A5A48F}" srcOrd="12" destOrd="0" presId="urn:microsoft.com/office/officeart/2005/8/layout/cycle6"/>
    <dgm:cxn modelId="{D5D81B79-5A74-42C9-B9FC-5F1E3DAEA0DB}" type="presParOf" srcId="{774BFF06-ADFA-4231-989A-16D12AB2A28A}" destId="{184216A4-2593-4C2A-9598-E3621CE7E2AC}" srcOrd="13" destOrd="0" presId="urn:microsoft.com/office/officeart/2005/8/layout/cycle6"/>
    <dgm:cxn modelId="{9E4F997B-E552-4964-9008-AEEEAE53BBF0}" type="presParOf" srcId="{774BFF06-ADFA-4231-989A-16D12AB2A28A}" destId="{3E93F2E0-F50F-4ACB-A94F-F683C564D94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516C9-0F7F-452F-99E0-825F182AB9A5}">
      <dsp:nvSpPr>
        <dsp:cNvPr id="0" name=""/>
        <dsp:cNvSpPr/>
      </dsp:nvSpPr>
      <dsp:spPr>
        <a:xfrm>
          <a:off x="4544094" y="1266"/>
          <a:ext cx="1427410" cy="9278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BE" sz="1600" kern="1200"/>
            <a:t>Libre</a:t>
          </a:r>
          <a:endParaRPr lang="en-GB" sz="1600" kern="1200"/>
        </a:p>
      </dsp:txBody>
      <dsp:txXfrm>
        <a:off x="4589386" y="46558"/>
        <a:ext cx="1336826" cy="837232"/>
      </dsp:txXfrm>
    </dsp:sp>
    <dsp:sp modelId="{F1301C67-3EEC-49B8-9B42-E91289FDC975}">
      <dsp:nvSpPr>
        <dsp:cNvPr id="0" name=""/>
        <dsp:cNvSpPr/>
      </dsp:nvSpPr>
      <dsp:spPr>
        <a:xfrm>
          <a:off x="3400996" y="465174"/>
          <a:ext cx="3713607" cy="3713607"/>
        </a:xfrm>
        <a:custGeom>
          <a:avLst/>
          <a:gdLst/>
          <a:ahLst/>
          <a:cxnLst/>
          <a:rect l="0" t="0" r="0" b="0"/>
          <a:pathLst>
            <a:path>
              <a:moveTo>
                <a:pt x="2580354" y="146775"/>
              </a:moveTo>
              <a:arcTo wR="1856803" hR="1856803" stAng="17576057" swAng="196555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396782-22B2-4EB2-BA31-858DEF73CD9F}">
      <dsp:nvSpPr>
        <dsp:cNvPr id="0" name=""/>
        <dsp:cNvSpPr/>
      </dsp:nvSpPr>
      <dsp:spPr>
        <a:xfrm>
          <a:off x="6310020" y="1284286"/>
          <a:ext cx="1427410" cy="927816"/>
        </a:xfrm>
        <a:prstGeom prst="roundRect">
          <a:avLst/>
        </a:prstGeom>
        <a:solidFill>
          <a:schemeClr val="accent5">
            <a:hueOff val="1830290"/>
            <a:satOff val="16216"/>
            <a:lumOff val="53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a:t>Éclairé</a:t>
          </a:r>
          <a:endParaRPr lang="en-GB" sz="1600" kern="1200"/>
        </a:p>
      </dsp:txBody>
      <dsp:txXfrm>
        <a:off x="6355312" y="1329578"/>
        <a:ext cx="1336826" cy="837232"/>
      </dsp:txXfrm>
    </dsp:sp>
    <dsp:sp modelId="{9F03D56E-4C26-4FBA-92C1-1EAB133E4CE7}">
      <dsp:nvSpPr>
        <dsp:cNvPr id="0" name=""/>
        <dsp:cNvSpPr/>
      </dsp:nvSpPr>
      <dsp:spPr>
        <a:xfrm>
          <a:off x="3400996" y="465174"/>
          <a:ext cx="3713607" cy="3713607"/>
        </a:xfrm>
        <a:custGeom>
          <a:avLst/>
          <a:gdLst/>
          <a:ahLst/>
          <a:cxnLst/>
          <a:rect l="0" t="0" r="0" b="0"/>
          <a:pathLst>
            <a:path>
              <a:moveTo>
                <a:pt x="3711020" y="1758813"/>
              </a:moveTo>
              <a:arcTo wR="1856803" hR="1856803" stAng="21418493" swAng="2199393"/>
            </a:path>
          </a:pathLst>
        </a:custGeom>
        <a:noFill/>
        <a:ln w="6350" cap="flat" cmpd="sng" algn="ctr">
          <a:solidFill>
            <a:schemeClr val="accent5">
              <a:hueOff val="1830290"/>
              <a:satOff val="16216"/>
              <a:lumOff val="5343"/>
              <a:alphaOff val="0"/>
            </a:schemeClr>
          </a:solidFill>
          <a:prstDash val="solid"/>
          <a:miter lim="800000"/>
        </a:ln>
        <a:effectLst/>
      </dsp:spPr>
      <dsp:style>
        <a:lnRef idx="1">
          <a:scrgbClr r="0" g="0" b="0"/>
        </a:lnRef>
        <a:fillRef idx="0">
          <a:scrgbClr r="0" g="0" b="0"/>
        </a:fillRef>
        <a:effectRef idx="0">
          <a:scrgbClr r="0" g="0" b="0"/>
        </a:effectRef>
        <a:fontRef idx="minor"/>
      </dsp:style>
    </dsp:sp>
    <dsp:sp modelId="{3248B8E8-0646-4EA9-871D-C2652D378545}">
      <dsp:nvSpPr>
        <dsp:cNvPr id="0" name=""/>
        <dsp:cNvSpPr/>
      </dsp:nvSpPr>
      <dsp:spPr>
        <a:xfrm>
          <a:off x="5635496" y="3360256"/>
          <a:ext cx="1427410" cy="927816"/>
        </a:xfrm>
        <a:prstGeom prst="roundRect">
          <a:avLst/>
        </a:prstGeom>
        <a:solidFill>
          <a:schemeClr val="accent5">
            <a:hueOff val="3660581"/>
            <a:satOff val="32431"/>
            <a:lumOff val="10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err="1"/>
            <a:t>Réversible</a:t>
          </a:r>
          <a:endParaRPr lang="en-GB" sz="1600" kern="1200"/>
        </a:p>
      </dsp:txBody>
      <dsp:txXfrm>
        <a:off x="5680788" y="3405548"/>
        <a:ext cx="1336826" cy="837232"/>
      </dsp:txXfrm>
    </dsp:sp>
    <dsp:sp modelId="{20B4BBEE-F316-4AFD-A245-16A4BEA135B8}">
      <dsp:nvSpPr>
        <dsp:cNvPr id="0" name=""/>
        <dsp:cNvSpPr/>
      </dsp:nvSpPr>
      <dsp:spPr>
        <a:xfrm>
          <a:off x="3400996" y="465174"/>
          <a:ext cx="3713607" cy="3713607"/>
        </a:xfrm>
        <a:custGeom>
          <a:avLst/>
          <a:gdLst/>
          <a:ahLst/>
          <a:cxnLst/>
          <a:rect l="0" t="0" r="0" b="0"/>
          <a:pathLst>
            <a:path>
              <a:moveTo>
                <a:pt x="2227101" y="3676309"/>
              </a:moveTo>
              <a:arcTo wR="1856803" hR="1856803" stAng="4709791" swAng="1380417"/>
            </a:path>
          </a:pathLst>
        </a:custGeom>
        <a:noFill/>
        <a:ln w="6350" cap="flat" cmpd="sng" algn="ctr">
          <a:solidFill>
            <a:schemeClr val="accent5">
              <a:hueOff val="3660581"/>
              <a:satOff val="32431"/>
              <a:lumOff val="10686"/>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963D65-AC27-4538-A41F-2CF0F0BE7F65}">
      <dsp:nvSpPr>
        <dsp:cNvPr id="0" name=""/>
        <dsp:cNvSpPr/>
      </dsp:nvSpPr>
      <dsp:spPr>
        <a:xfrm>
          <a:off x="3452692" y="3360256"/>
          <a:ext cx="1427410" cy="927816"/>
        </a:xfrm>
        <a:prstGeom prst="roundRect">
          <a:avLst/>
        </a:prstGeom>
        <a:solidFill>
          <a:schemeClr val="accent5">
            <a:hueOff val="5490872"/>
            <a:satOff val="48647"/>
            <a:lumOff val="160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err="1"/>
            <a:t>Enthousiaste</a:t>
          </a:r>
          <a:endParaRPr lang="en-GB" sz="1600" kern="1200"/>
        </a:p>
      </dsp:txBody>
      <dsp:txXfrm>
        <a:off x="3497984" y="3405548"/>
        <a:ext cx="1336826" cy="837232"/>
      </dsp:txXfrm>
    </dsp:sp>
    <dsp:sp modelId="{9AFEF6EF-BED5-4E16-8393-77B8D4D17F96}">
      <dsp:nvSpPr>
        <dsp:cNvPr id="0" name=""/>
        <dsp:cNvSpPr/>
      </dsp:nvSpPr>
      <dsp:spPr>
        <a:xfrm>
          <a:off x="3400996" y="465174"/>
          <a:ext cx="3713607" cy="3713607"/>
        </a:xfrm>
        <a:custGeom>
          <a:avLst/>
          <a:gdLst/>
          <a:ahLst/>
          <a:cxnLst/>
          <a:rect l="0" t="0" r="0" b="0"/>
          <a:pathLst>
            <a:path>
              <a:moveTo>
                <a:pt x="310796" y="2885191"/>
              </a:moveTo>
              <a:arcTo wR="1856803" hR="1856803" stAng="8782115" swAng="2199393"/>
            </a:path>
          </a:pathLst>
        </a:custGeom>
        <a:noFill/>
        <a:ln w="6350" cap="flat" cmpd="sng" algn="ctr">
          <a:solidFill>
            <a:schemeClr val="accent5">
              <a:hueOff val="5490872"/>
              <a:satOff val="48647"/>
              <a:lumOff val="1603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70D6D4D-320F-41D4-8CA0-730466A5A48F}">
      <dsp:nvSpPr>
        <dsp:cNvPr id="0" name=""/>
        <dsp:cNvSpPr/>
      </dsp:nvSpPr>
      <dsp:spPr>
        <a:xfrm>
          <a:off x="2778169" y="1284286"/>
          <a:ext cx="1427410" cy="927816"/>
        </a:xfrm>
        <a:prstGeom prst="roundRect">
          <a:avLst/>
        </a:prstGeom>
        <a:solidFill>
          <a:schemeClr val="accent5">
            <a:hueOff val="7321162"/>
            <a:satOff val="64862"/>
            <a:lumOff val="2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err="1"/>
            <a:t>Spécifique</a:t>
          </a:r>
          <a:endParaRPr lang="en-GB" sz="1600" kern="1200"/>
        </a:p>
      </dsp:txBody>
      <dsp:txXfrm>
        <a:off x="2823461" y="1329578"/>
        <a:ext cx="1336826" cy="837232"/>
      </dsp:txXfrm>
    </dsp:sp>
    <dsp:sp modelId="{3E93F2E0-F50F-4ACB-A94F-F683C564D942}">
      <dsp:nvSpPr>
        <dsp:cNvPr id="0" name=""/>
        <dsp:cNvSpPr/>
      </dsp:nvSpPr>
      <dsp:spPr>
        <a:xfrm>
          <a:off x="3400996" y="465174"/>
          <a:ext cx="3713607" cy="3713607"/>
        </a:xfrm>
        <a:custGeom>
          <a:avLst/>
          <a:gdLst/>
          <a:ahLst/>
          <a:cxnLst/>
          <a:rect l="0" t="0" r="0" b="0"/>
          <a:pathLst>
            <a:path>
              <a:moveTo>
                <a:pt x="323018" y="810274"/>
              </a:moveTo>
              <a:arcTo wR="1856803" hR="1856803" stAng="12858385" swAng="1965558"/>
            </a:path>
          </a:pathLst>
        </a:custGeom>
        <a:noFill/>
        <a:ln w="6350" cap="flat" cmpd="sng" algn="ctr">
          <a:solidFill>
            <a:schemeClr val="accent5">
              <a:hueOff val="7321162"/>
              <a:satOff val="64862"/>
              <a:lumOff val="21373"/>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74D9C-3917-48F4-AC19-952C778CF997}" type="datetimeFigureOut">
              <a:rPr lang="en-IE" smtClean="0"/>
              <a:t>21/01/2025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2BA4-8243-4923-A61F-2DC5AA6913D2}" type="slidenum">
              <a:rPr lang="en-IE" smtClean="0"/>
              <a:t>‹#›</a:t>
            </a:fld>
            <a:endParaRPr lang="en-IE"/>
          </a:p>
        </p:txBody>
      </p:sp>
    </p:spTree>
    <p:extLst>
      <p:ext uri="{BB962C8B-B14F-4D97-AF65-F5344CB8AC3E}">
        <p14:creationId xmlns:p14="http://schemas.microsoft.com/office/powerpoint/2010/main" val="288614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S-50iVx_yxU&amp;t=15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qtDMyGjYlM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sdn15-t7kg0&amp;t=1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5</a:t>
            </a:fld>
            <a:endParaRPr lang="en-IE"/>
          </a:p>
        </p:txBody>
      </p:sp>
    </p:spTree>
    <p:extLst>
      <p:ext uri="{BB962C8B-B14F-4D97-AF65-F5344CB8AC3E}">
        <p14:creationId xmlns:p14="http://schemas.microsoft.com/office/powerpoint/2010/main" val="204439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34</a:t>
            </a:fld>
            <a:endParaRPr lang="en-IE"/>
          </a:p>
        </p:txBody>
      </p:sp>
    </p:spTree>
    <p:extLst>
      <p:ext uri="{BB962C8B-B14F-4D97-AF65-F5344CB8AC3E}">
        <p14:creationId xmlns:p14="http://schemas.microsoft.com/office/powerpoint/2010/main" val="74582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Thé et consentement </a:t>
            </a:r>
            <a:r>
              <a:rPr lang="en-GB"/>
              <a:t> ; </a:t>
            </a:r>
            <a:r>
              <a:rPr lang="en-GB">
                <a:hlinkClick r:id="rId3"/>
              </a:rPr>
              <a:t>Consentement tasse de thé (version française)</a:t>
            </a:r>
            <a:endParaRPr lang="en-GB"/>
          </a:p>
        </p:txBody>
      </p:sp>
      <p:sp>
        <p:nvSpPr>
          <p:cNvPr id="4" name="Slide Number Placeholder 3"/>
          <p:cNvSpPr>
            <a:spLocks noGrp="1"/>
          </p:cNvSpPr>
          <p:nvPr>
            <p:ph type="sldNum" sz="quarter" idx="5"/>
          </p:nvPr>
        </p:nvSpPr>
        <p:spPr/>
        <p:txBody>
          <a:bodyPr/>
          <a:lstStyle/>
          <a:p>
            <a:fld id="{9AC22BA4-8243-4923-A61F-2DC5AA6913D2}" type="slidenum">
              <a:rPr lang="en-IE" smtClean="0"/>
              <a:t>35</a:t>
            </a:fld>
            <a:endParaRPr lang="en-IE"/>
          </a:p>
        </p:txBody>
      </p:sp>
    </p:spTree>
    <p:extLst>
      <p:ext uri="{BB962C8B-B14F-4D97-AF65-F5344CB8AC3E}">
        <p14:creationId xmlns:p14="http://schemas.microsoft.com/office/powerpoint/2010/main" val="134984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a:ea typeface="Calibri"/>
                <a:cs typeface="Calibri"/>
              </a:rPr>
              <a:t>Libre </a:t>
            </a:r>
            <a:r>
              <a:rPr lang="en-US">
                <a:ea typeface="Calibri"/>
                <a:cs typeface="Calibri"/>
              </a:rPr>
              <a:t>: </a:t>
            </a:r>
            <a:r>
              <a:rPr lang="nl-BE"/>
              <a:t>Le consentement ne doit pas être donné sous la pression, le pouvoir ou toute autre forme de coercition.   Pour exister, il doit être donné librement.</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b="1"/>
              <a:t>Éclairé</a:t>
            </a:r>
            <a:r>
              <a:rPr lang="nl-BE" b="1"/>
              <a:t> </a:t>
            </a:r>
            <a:r>
              <a:rPr lang="nl-BE"/>
              <a:t>: Dans une relation, jouez cartes sur table. Pour obtenir un consentement, votre partenaire doit être au courant de tout.</a:t>
            </a:r>
            <a:endParaRPr lang="en-US"/>
          </a:p>
          <a:p>
            <a:r>
              <a:rPr lang="nl-BE" b="1">
                <a:ea typeface="Calibri"/>
                <a:cs typeface="Calibri"/>
              </a:rPr>
              <a:t>Réversible : </a:t>
            </a:r>
            <a:r>
              <a:rPr lang="nl-BE"/>
              <a:t>À tout moment, votre partenaire peut changer d'avis, arrêter ou ne pas vouloir continuer. Votre partenaire peut retirer </a:t>
            </a:r>
            <a:r>
              <a:rPr lang="nl-NL"/>
              <a:t>son  </a:t>
            </a:r>
            <a:br>
              <a:rPr lang="nl-NL">
                <a:cs typeface="+mn-lt"/>
              </a:rPr>
            </a:br>
            <a:r>
              <a:rPr lang="nl-NL"/>
              <a:t>consentement. Écoutez cette </a:t>
            </a:r>
            <a:r>
              <a:rPr lang="nl-BE"/>
              <a:t>personne</a:t>
            </a:r>
            <a:r>
              <a:rPr lang="nl-NL"/>
              <a:t>.</a:t>
            </a:r>
            <a:endParaRPr lang="nl-BE">
              <a:ea typeface="Calibri"/>
              <a:cs typeface="Calibri"/>
            </a:endParaRPr>
          </a:p>
          <a:p>
            <a:r>
              <a:rPr lang="en-US" b="1" err="1">
                <a:ea typeface="Calibri"/>
                <a:cs typeface="Calibri"/>
              </a:rPr>
              <a:t>Enthousiasme </a:t>
            </a:r>
            <a:r>
              <a:rPr lang="en-US" b="1">
                <a:ea typeface="Calibri"/>
                <a:cs typeface="Calibri"/>
              </a:rPr>
              <a:t>: </a:t>
            </a:r>
            <a:r>
              <a:rPr lang="nl-BE"/>
              <a:t>votre partenaire doit vraiment vouloir cette relation. Un véritable "oui" montrant le </a:t>
            </a:r>
            <a:r>
              <a:rPr lang="nl-NL"/>
              <a:t>désir est un consentement. Un </a:t>
            </a:r>
            <a:r>
              <a:rPr lang="nl-BE"/>
              <a:t>"</a:t>
            </a:r>
            <a:r>
              <a:rPr lang="nl-BE" err="1"/>
              <a:t>hmm</a:t>
            </a:r>
            <a:r>
              <a:rPr lang="nl-BE"/>
              <a:t>, je ne sais pas, mais </a:t>
            </a:r>
            <a:r>
              <a:rPr lang="nl-NL"/>
              <a:t>d'accord" n'est pas un consentement.</a:t>
            </a:r>
            <a:endParaRPr lang="nl-BE">
              <a:ea typeface="Calibri"/>
              <a:cs typeface="Calibri"/>
            </a:endParaRPr>
          </a:p>
          <a:p>
            <a:r>
              <a:rPr lang="nl-BE" b="1">
                <a:ea typeface="Calibri"/>
                <a:cs typeface="Calibri"/>
              </a:rPr>
              <a:t>En particulier : </a:t>
            </a:r>
            <a:r>
              <a:rPr lang="nl-BE"/>
              <a:t>Ce n'est pas parce que vous êtes d'accord sur un point que vous êtes d'accord sur tous les autres.  Vérifiez auprès de votre partenaire s'il est d'accord avec chaque étape.</a:t>
            </a:r>
            <a:endParaRPr lang="nl-BE">
              <a:ea typeface="Calibri"/>
              <a:cs typeface="Calibri"/>
            </a:endParaRPr>
          </a:p>
        </p:txBody>
      </p:sp>
      <p:sp>
        <p:nvSpPr>
          <p:cNvPr id="4" name="Tijdelijke aanduiding voor dianummer 3"/>
          <p:cNvSpPr>
            <a:spLocks noGrp="1"/>
          </p:cNvSpPr>
          <p:nvPr>
            <p:ph type="sldNum" sz="quarter" idx="5"/>
          </p:nvPr>
        </p:nvSpPr>
        <p:spPr/>
        <p:txBody>
          <a:bodyPr/>
          <a:lstStyle/>
          <a:p>
            <a:fld id="{9AC22BA4-8243-4923-A61F-2DC5AA6913D2}" type="slidenum">
              <a:rPr lang="en-IE" smtClean="0"/>
              <a:t>36</a:t>
            </a:fld>
            <a:endParaRPr lang="en-IE"/>
          </a:p>
        </p:txBody>
      </p:sp>
    </p:spTree>
    <p:extLst>
      <p:ext uri="{BB962C8B-B14F-4D97-AF65-F5344CB8AC3E}">
        <p14:creationId xmlns:p14="http://schemas.microsoft.com/office/powerpoint/2010/main" val="56089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ea typeface="Calibri"/>
              <a:cs typeface="Calibri"/>
            </a:endParaRPr>
          </a:p>
        </p:txBody>
      </p:sp>
      <p:sp>
        <p:nvSpPr>
          <p:cNvPr id="4" name="Tijdelijke aanduiding voor dianummer 3"/>
          <p:cNvSpPr>
            <a:spLocks noGrp="1"/>
          </p:cNvSpPr>
          <p:nvPr>
            <p:ph type="sldNum" sz="quarter" idx="5"/>
          </p:nvPr>
        </p:nvSpPr>
        <p:spPr/>
        <p:txBody>
          <a:bodyPr/>
          <a:lstStyle/>
          <a:p>
            <a:fld id="{9AC22BA4-8243-4923-A61F-2DC5AA6913D2}" type="slidenum">
              <a:rPr lang="en-IE" smtClean="0"/>
              <a:t>37</a:t>
            </a:fld>
            <a:endParaRPr lang="en-IE"/>
          </a:p>
        </p:txBody>
      </p:sp>
    </p:spTree>
    <p:extLst>
      <p:ext uri="{BB962C8B-B14F-4D97-AF65-F5344CB8AC3E}">
        <p14:creationId xmlns:p14="http://schemas.microsoft.com/office/powerpoint/2010/main" val="372902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7</a:t>
            </a:fld>
            <a:endParaRPr lang="en-IE"/>
          </a:p>
        </p:txBody>
      </p:sp>
    </p:spTree>
    <p:extLst>
      <p:ext uri="{BB962C8B-B14F-4D97-AF65-F5344CB8AC3E}">
        <p14:creationId xmlns:p14="http://schemas.microsoft.com/office/powerpoint/2010/main" val="168915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Et comment se fait-il que tant de normes de genre existent sans que nous semblions toujours nous en rendre compte ?  </a:t>
            </a:r>
            <a:r>
              <a:rPr lang="en-GB" sz="1200" kern="1200" err="1">
                <a:solidFill>
                  <a:schemeClr val="tx1"/>
                </a:solidFill>
                <a:effectLst/>
                <a:latin typeface="+mn-lt"/>
                <a:ea typeface="+mn-ea"/>
                <a:cs typeface="+mn-cs"/>
              </a:rPr>
              <a:t>Pour cela, </a:t>
            </a:r>
            <a:r>
              <a:rPr lang="en-GB" sz="1200" kern="1200">
                <a:solidFill>
                  <a:schemeClr val="tx1"/>
                </a:solidFill>
                <a:effectLst/>
                <a:latin typeface="+mn-lt"/>
                <a:ea typeface="+mn-ea"/>
                <a:cs typeface="+mn-cs"/>
              </a:rPr>
              <a:t>nous </a:t>
            </a:r>
            <a:r>
              <a:rPr lang="en-GB" sz="1200" kern="1200" err="1">
                <a:solidFill>
                  <a:schemeClr val="tx1"/>
                </a:solidFill>
                <a:effectLst/>
                <a:latin typeface="+mn-lt"/>
                <a:ea typeface="+mn-ea"/>
                <a:cs typeface="+mn-cs"/>
              </a:rPr>
              <a:t>nous penchons sur une petite </a:t>
            </a:r>
            <a:r>
              <a:rPr lang="en-GB" sz="1200" kern="1200">
                <a:solidFill>
                  <a:schemeClr val="tx1"/>
                </a:solidFill>
                <a:effectLst/>
                <a:latin typeface="+mn-lt"/>
                <a:ea typeface="+mn-ea"/>
                <a:cs typeface="+mn-cs"/>
              </a:rPr>
              <a:t>expérience </a:t>
            </a:r>
            <a:endParaRPr lang="nl-BE"/>
          </a:p>
          <a:p>
            <a:endParaRPr lang="en-GB"/>
          </a:p>
        </p:txBody>
      </p:sp>
      <p:sp>
        <p:nvSpPr>
          <p:cNvPr id="4" name="Slide Number Placeholder 3"/>
          <p:cNvSpPr>
            <a:spLocks noGrp="1"/>
          </p:cNvSpPr>
          <p:nvPr>
            <p:ph type="sldNum" sz="quarter" idx="5"/>
          </p:nvPr>
        </p:nvSpPr>
        <p:spPr/>
        <p:txBody>
          <a:bodyPr/>
          <a:lstStyle/>
          <a:p>
            <a:fld id="{9AC22BA4-8243-4923-A61F-2DC5AA6913D2}" type="slidenum">
              <a:rPr lang="en-IE" smtClean="0"/>
              <a:t>10</a:t>
            </a:fld>
            <a:endParaRPr lang="en-IE"/>
          </a:p>
        </p:txBody>
      </p:sp>
    </p:spTree>
    <p:extLst>
      <p:ext uri="{BB962C8B-B14F-4D97-AF65-F5344CB8AC3E}">
        <p14:creationId xmlns:p14="http://schemas.microsoft.com/office/powerpoint/2010/main" val="401384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11</a:t>
            </a:fld>
            <a:endParaRPr lang="en-IE"/>
          </a:p>
        </p:txBody>
      </p:sp>
    </p:spTree>
    <p:extLst>
      <p:ext uri="{BB962C8B-B14F-4D97-AF65-F5344CB8AC3E}">
        <p14:creationId xmlns:p14="http://schemas.microsoft.com/office/powerpoint/2010/main" val="221224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16</a:t>
            </a:fld>
            <a:endParaRPr lang="en-IE"/>
          </a:p>
        </p:txBody>
      </p:sp>
    </p:spTree>
    <p:extLst>
      <p:ext uri="{BB962C8B-B14F-4D97-AF65-F5344CB8AC3E}">
        <p14:creationId xmlns:p14="http://schemas.microsoft.com/office/powerpoint/2010/main" val="119891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Run Like a Girl - Publicité </a:t>
            </a:r>
            <a:r>
              <a:rPr lang="en-GB"/>
              <a:t>; https://www.youtube.com/watch?v=qtDMyGjYlMg</a:t>
            </a:r>
          </a:p>
        </p:txBody>
      </p:sp>
      <p:sp>
        <p:nvSpPr>
          <p:cNvPr id="4" name="Slide Number Placeholder 3"/>
          <p:cNvSpPr>
            <a:spLocks noGrp="1"/>
          </p:cNvSpPr>
          <p:nvPr>
            <p:ph type="sldNum" sz="quarter" idx="5"/>
          </p:nvPr>
        </p:nvSpPr>
        <p:spPr/>
        <p:txBody>
          <a:bodyPr/>
          <a:lstStyle/>
          <a:p>
            <a:fld id="{9AC22BA4-8243-4923-A61F-2DC5AA6913D2}" type="slidenum">
              <a:rPr lang="en-IE" smtClean="0"/>
              <a:t>17</a:t>
            </a:fld>
            <a:endParaRPr lang="en-IE"/>
          </a:p>
        </p:txBody>
      </p:sp>
    </p:spTree>
    <p:extLst>
      <p:ext uri="{BB962C8B-B14F-4D97-AF65-F5344CB8AC3E}">
        <p14:creationId xmlns:p14="http://schemas.microsoft.com/office/powerpoint/2010/main" val="229637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31</a:t>
            </a:fld>
            <a:endParaRPr lang="en-IE"/>
          </a:p>
        </p:txBody>
      </p:sp>
    </p:spTree>
    <p:extLst>
      <p:ext uri="{BB962C8B-B14F-4D97-AF65-F5344CB8AC3E}">
        <p14:creationId xmlns:p14="http://schemas.microsoft.com/office/powerpoint/2010/main" val="198475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REMARQUE : </a:t>
            </a:r>
            <a:r>
              <a:rPr lang="en-GB" err="1"/>
              <a:t>expliquer que </a:t>
            </a:r>
            <a:r>
              <a:rPr lang="en-GB"/>
              <a:t>le</a:t>
            </a:r>
            <a:r>
              <a:rPr lang="en-GB" err="1"/>
              <a:t> comportement transgressif </a:t>
            </a:r>
            <a:r>
              <a:rPr lang="en-GB"/>
              <a:t>est </a:t>
            </a:r>
            <a:r>
              <a:rPr lang="en-GB" err="1"/>
              <a:t>une forme de violence fondée sur le sexe.</a:t>
            </a:r>
          </a:p>
        </p:txBody>
      </p:sp>
      <p:sp>
        <p:nvSpPr>
          <p:cNvPr id="4" name="Slide Number Placeholder 3"/>
          <p:cNvSpPr>
            <a:spLocks noGrp="1"/>
          </p:cNvSpPr>
          <p:nvPr>
            <p:ph type="sldNum" sz="quarter" idx="5"/>
          </p:nvPr>
        </p:nvSpPr>
        <p:spPr/>
        <p:txBody>
          <a:bodyPr/>
          <a:lstStyle/>
          <a:p>
            <a:fld id="{9AC22BA4-8243-4923-A61F-2DC5AA6913D2}" type="slidenum">
              <a:rPr lang="en-IE" smtClean="0"/>
              <a:t>32</a:t>
            </a:fld>
            <a:endParaRPr lang="en-IE"/>
          </a:p>
        </p:txBody>
      </p:sp>
    </p:spTree>
    <p:extLst>
      <p:ext uri="{BB962C8B-B14F-4D97-AF65-F5344CB8AC3E}">
        <p14:creationId xmlns:p14="http://schemas.microsoft.com/office/powerpoint/2010/main" val="120252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Harcèlement de rue : #ISayItsNotOK </a:t>
            </a:r>
            <a:r>
              <a:rPr lang="en-GB"/>
              <a:t>; https://www.youtube.com/watch?v=sdn15-t7kg0&amp;t=1s </a:t>
            </a:r>
          </a:p>
        </p:txBody>
      </p:sp>
      <p:sp>
        <p:nvSpPr>
          <p:cNvPr id="4" name="Slide Number Placeholder 3"/>
          <p:cNvSpPr>
            <a:spLocks noGrp="1"/>
          </p:cNvSpPr>
          <p:nvPr>
            <p:ph type="sldNum" sz="quarter" idx="5"/>
          </p:nvPr>
        </p:nvSpPr>
        <p:spPr/>
        <p:txBody>
          <a:bodyPr/>
          <a:lstStyle/>
          <a:p>
            <a:fld id="{9AC22BA4-8243-4923-A61F-2DC5AA6913D2}" type="slidenum">
              <a:rPr lang="en-IE" smtClean="0"/>
              <a:t>33</a:t>
            </a:fld>
            <a:endParaRPr lang="en-IE"/>
          </a:p>
        </p:txBody>
      </p:sp>
    </p:spTree>
    <p:extLst>
      <p:ext uri="{BB962C8B-B14F-4D97-AF65-F5344CB8AC3E}">
        <p14:creationId xmlns:p14="http://schemas.microsoft.com/office/powerpoint/2010/main" val="1863484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accent6">
                    <a:lumMod val="10000"/>
                  </a:schemeClr>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p:nvPr>
        </p:nvSpPr>
        <p:spPr>
          <a:xfrm>
            <a:off x="1524000" y="3602038"/>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latin typeface="+mn-lt"/>
              </a:defRPr>
            </a:lvl1pPr>
          </a:lstStyle>
          <a:p>
            <a:fld id="{C011594F-599E-4C18-B383-E288473ACDC0}" type="datetimeFigureOut">
              <a:rPr lang="en-IE" smtClean="0"/>
              <a:pPr/>
              <a:t>21/01/2025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latin typeface="+mn-lt"/>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latin typeface="+mn-lt"/>
              </a:defRPr>
            </a:lvl1pPr>
          </a:lstStyle>
          <a:p>
            <a:fld id="{4E88BB13-D5A4-474B-BE0A-E538989FB095}" type="slidenum">
              <a:rPr lang="en-IE" smtClean="0"/>
              <a:pPr/>
              <a:t>‹#›</a:t>
            </a:fld>
            <a:endParaRPr lang="en-IE"/>
          </a:p>
        </p:txBody>
      </p:sp>
      <p:pic>
        <p:nvPicPr>
          <p:cNvPr id="7" name="Google Shape;21;p19" descr="Plan International Logo">
            <a:extLst>
              <a:ext uri="{FF2B5EF4-FFF2-40B4-BE49-F238E27FC236}">
                <a16:creationId xmlns:a16="http://schemas.microsoft.com/office/drawing/2014/main" id="{EF11C99A-2729-4920-10C8-ABF2FE2868DC}"/>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39228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22CC-2954-F50B-A44D-AE7C6ADC8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4" name="Text Placeholder 3">
            <a:extLst>
              <a:ext uri="{FF2B5EF4-FFF2-40B4-BE49-F238E27FC236}">
                <a16:creationId xmlns:a16="http://schemas.microsoft.com/office/drawing/2014/main" id="{111419BE-9C3E-18B2-5D85-C4F610478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6EB73-974D-C12F-FF18-3432A63E301D}"/>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6" name="Footer Placeholder 5">
            <a:extLst>
              <a:ext uri="{FF2B5EF4-FFF2-40B4-BE49-F238E27FC236}">
                <a16:creationId xmlns:a16="http://schemas.microsoft.com/office/drawing/2014/main" id="{188C84E2-20F6-FC7B-0C90-8E101403A21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916CC44-F34E-1741-DED6-3D6B705EC1E6}"/>
              </a:ext>
            </a:extLst>
          </p:cNvPr>
          <p:cNvSpPr>
            <a:spLocks noGrp="1"/>
          </p:cNvSpPr>
          <p:nvPr>
            <p:ph type="sldNum" sz="quarter" idx="12"/>
          </p:nvPr>
        </p:nvSpPr>
        <p:spPr/>
        <p:txBody>
          <a:bodyPr/>
          <a:lstStyle/>
          <a:p>
            <a:fld id="{4E88BB13-D5A4-474B-BE0A-E538989FB095}" type="slidenum">
              <a:rPr lang="en-IE" smtClean="0"/>
              <a:t>‹#›</a:t>
            </a:fld>
            <a:endParaRPr lang="en-IE"/>
          </a:p>
        </p:txBody>
      </p:sp>
      <p:sp>
        <p:nvSpPr>
          <p:cNvPr id="9" name="Picture Placeholder 8">
            <a:extLst>
              <a:ext uri="{FF2B5EF4-FFF2-40B4-BE49-F238E27FC236}">
                <a16:creationId xmlns:a16="http://schemas.microsoft.com/office/drawing/2014/main" id="{4B060EA0-24EF-57A8-66B3-414C61B86594}"/>
              </a:ext>
            </a:extLst>
          </p:cNvPr>
          <p:cNvSpPr>
            <a:spLocks noGrp="1"/>
          </p:cNvSpPr>
          <p:nvPr>
            <p:ph type="pic" sz="quarter" idx="13"/>
          </p:nvPr>
        </p:nvSpPr>
        <p:spPr>
          <a:xfrm>
            <a:off x="4889500" y="457200"/>
            <a:ext cx="6462713" cy="5411788"/>
          </a:xfrm>
        </p:spPr>
        <p:txBody>
          <a:bodyPr/>
          <a:lstStyle/>
          <a:p>
            <a:endParaRPr lang="en-IE"/>
          </a:p>
        </p:txBody>
      </p:sp>
    </p:spTree>
    <p:extLst>
      <p:ext uri="{BB962C8B-B14F-4D97-AF65-F5344CB8AC3E}">
        <p14:creationId xmlns:p14="http://schemas.microsoft.com/office/powerpoint/2010/main" val="124540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421563" y="457200"/>
            <a:ext cx="3932237" cy="1600200"/>
          </a:xfrm>
        </p:spPr>
        <p:txBody>
          <a:bodyPr anchor="b"/>
          <a:lstStyle>
            <a:lvl1pPr>
              <a:defRPr sz="3200">
                <a:solidFill>
                  <a:schemeClr val="tx1"/>
                </a:solidFill>
              </a:defRPr>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B215DD8-B41E-E2AA-01BD-B91202F96F02}"/>
              </a:ext>
            </a:extLst>
          </p:cNvPr>
          <p:cNvSpPr>
            <a:spLocks noGrp="1"/>
          </p:cNvSpPr>
          <p:nvPr>
            <p:ph type="pic" idx="1"/>
          </p:nvPr>
        </p:nvSpPr>
        <p:spPr>
          <a:xfrm>
            <a:off x="0" y="0"/>
            <a:ext cx="6783355" cy="6857999"/>
          </a:xfrm>
          <a:solidFill>
            <a:schemeClr val="tx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6C56964B-5A70-CB61-B800-29707D68290C}"/>
              </a:ext>
            </a:extLst>
          </p:cNvPr>
          <p:cNvSpPr>
            <a:spLocks noGrp="1"/>
          </p:cNvSpPr>
          <p:nvPr>
            <p:ph type="body" sz="half" idx="2"/>
          </p:nvPr>
        </p:nvSpPr>
        <p:spPr>
          <a:xfrm>
            <a:off x="7421563" y="2057400"/>
            <a:ext cx="3932237" cy="3811588"/>
          </a:xfrm>
        </p:spPr>
        <p:txBody>
          <a:bodyPr/>
          <a:lstStyle>
            <a:lvl1pPr marL="285750" indent="-285750">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8F2FCC3-E652-3FB6-846F-7D3E14FDEF11}"/>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spTree>
    <p:extLst>
      <p:ext uri="{BB962C8B-B14F-4D97-AF65-F5344CB8AC3E}">
        <p14:creationId xmlns:p14="http://schemas.microsoft.com/office/powerpoint/2010/main" val="286470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Text_Colour">
    <p:bg>
      <p:bgPr>
        <a:solidFill>
          <a:schemeClr val="accent2"/>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5657850" y="755780"/>
            <a:ext cx="5695950" cy="5600570"/>
          </a:xfrm>
          <a:prstGeom prst="rect">
            <a:avLst/>
          </a:prstGeom>
          <a:solidFill>
            <a:srgbClr val="0072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5886450" y="2164701"/>
            <a:ext cx="5181600" cy="401226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2" name="Title 1">
            <a:extLst>
              <a:ext uri="{FF2B5EF4-FFF2-40B4-BE49-F238E27FC236}">
                <a16:creationId xmlns:a16="http://schemas.microsoft.com/office/drawing/2014/main" id="{AAD4F6E1-DCA5-17CD-D050-49FC31079A9B}"/>
              </a:ext>
            </a:extLst>
          </p:cNvPr>
          <p:cNvSpPr>
            <a:spLocks noGrp="1"/>
          </p:cNvSpPr>
          <p:nvPr>
            <p:ph type="title"/>
          </p:nvPr>
        </p:nvSpPr>
        <p:spPr>
          <a:xfrm>
            <a:off x="5886450" y="950975"/>
            <a:ext cx="5181600" cy="1213725"/>
          </a:xfrm>
        </p:spPr>
        <p:txBody>
          <a:bodyPr anchor="b"/>
          <a:lstStyle>
            <a:lvl1pPr>
              <a:defRPr sz="3200">
                <a:solidFill>
                  <a:schemeClr val="tx1"/>
                </a:solidFill>
              </a:defRPr>
            </a:lvl1pPr>
          </a:lstStyle>
          <a:p>
            <a:r>
              <a:rPr lang="en-US"/>
              <a:t>Click to edit Master title style</a:t>
            </a:r>
            <a:endParaRPr lang="en-IE"/>
          </a:p>
        </p:txBody>
      </p:sp>
    </p:spTree>
    <p:extLst>
      <p:ext uri="{BB962C8B-B14F-4D97-AF65-F5344CB8AC3E}">
        <p14:creationId xmlns:p14="http://schemas.microsoft.com/office/powerpoint/2010/main" val="417432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6867330" y="755780"/>
            <a:ext cx="4486470" cy="5398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150975" y="1525680"/>
            <a:ext cx="3932237" cy="4249968"/>
          </a:xfrm>
        </p:spPr>
        <p:txBody>
          <a:bodyPr anchor="t"/>
          <a:lstStyle>
            <a:lvl1pPr>
              <a:defRPr sz="3200">
                <a:solidFill>
                  <a:schemeClr val="accent5"/>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838200" y="1990725"/>
            <a:ext cx="5181600" cy="418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Date Placeholder 4">
            <a:extLst>
              <a:ext uri="{FF2B5EF4-FFF2-40B4-BE49-F238E27FC236}">
                <a16:creationId xmlns:a16="http://schemas.microsoft.com/office/drawing/2014/main" id="{408496B0-D73E-52A5-0ECC-B6A29DB4666B}"/>
              </a:ext>
            </a:extLst>
          </p:cNvPr>
          <p:cNvSpPr>
            <a:spLocks noGrp="1"/>
          </p:cNvSpPr>
          <p:nvPr>
            <p:ph type="dt" sz="half" idx="10"/>
          </p:nvPr>
        </p:nvSpPr>
        <p:spPr>
          <a:xfrm>
            <a:off x="838200" y="6356350"/>
            <a:ext cx="2743200" cy="365125"/>
          </a:xfrm>
        </p:spPr>
        <p:txBody>
          <a:bodyPr/>
          <a:lstStyle/>
          <a:p>
            <a:fld id="{C011594F-599E-4C18-B383-E288473ACDC0}" type="datetimeFigureOut">
              <a:rPr lang="en-IE" smtClean="0"/>
              <a:t>21/01/2025</a:t>
            </a:fld>
            <a:endParaRPr lang="en-IE"/>
          </a:p>
        </p:txBody>
      </p:sp>
      <p:sp>
        <p:nvSpPr>
          <p:cNvPr id="13" name="Footer Placeholder 5">
            <a:extLst>
              <a:ext uri="{FF2B5EF4-FFF2-40B4-BE49-F238E27FC236}">
                <a16:creationId xmlns:a16="http://schemas.microsoft.com/office/drawing/2014/main" id="{4D21EA0D-CFD9-D234-863F-069FB23F3FA5}"/>
              </a:ext>
            </a:extLst>
          </p:cNvPr>
          <p:cNvSpPr>
            <a:spLocks noGrp="1"/>
          </p:cNvSpPr>
          <p:nvPr>
            <p:ph type="ftr" sz="quarter" idx="11"/>
          </p:nvPr>
        </p:nvSpPr>
        <p:spPr>
          <a:xfrm>
            <a:off x="4038600" y="6356350"/>
            <a:ext cx="4114800" cy="365125"/>
          </a:xfrm>
        </p:spPr>
        <p:txBody>
          <a:bodyPr/>
          <a:lstStyle/>
          <a:p>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a:t>
            </a:fld>
            <a:endParaRPr lang="en-IE"/>
          </a:p>
        </p:txBody>
      </p:sp>
      <p:sp>
        <p:nvSpPr>
          <p:cNvPr id="7" name="Content Placeholder 6">
            <a:extLst>
              <a:ext uri="{FF2B5EF4-FFF2-40B4-BE49-F238E27FC236}">
                <a16:creationId xmlns:a16="http://schemas.microsoft.com/office/drawing/2014/main" id="{9775156B-423E-6C30-8D73-47FA33AD910E}"/>
              </a:ext>
            </a:extLst>
          </p:cNvPr>
          <p:cNvSpPr>
            <a:spLocks noGrp="1"/>
          </p:cNvSpPr>
          <p:nvPr>
            <p:ph sz="quarter" idx="13" hasCustomPrompt="1"/>
          </p:nvPr>
        </p:nvSpPr>
        <p:spPr>
          <a:xfrm>
            <a:off x="838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35369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hasis">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0" y="0"/>
            <a:ext cx="5701004"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1105985" y="1114425"/>
            <a:ext cx="3932237" cy="4661223"/>
          </a:xfrm>
        </p:spPr>
        <p:txBody>
          <a:bodyPr anchor="t"/>
          <a:lstStyle>
            <a:lvl1pPr>
              <a:defRPr sz="3200">
                <a:solidFill>
                  <a:schemeClr val="tx1"/>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6172200" y="2164701"/>
            <a:ext cx="5181600" cy="4012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a:t>
            </a:fld>
            <a:endParaRPr lang="en-IE"/>
          </a:p>
        </p:txBody>
      </p:sp>
      <p:sp>
        <p:nvSpPr>
          <p:cNvPr id="3" name="Content Placeholder 6">
            <a:extLst>
              <a:ext uri="{FF2B5EF4-FFF2-40B4-BE49-F238E27FC236}">
                <a16:creationId xmlns:a16="http://schemas.microsoft.com/office/drawing/2014/main" id="{F0A9084A-89EF-7695-30B4-BD9D9358C84C}"/>
              </a:ext>
            </a:extLst>
          </p:cNvPr>
          <p:cNvSpPr>
            <a:spLocks noGrp="1"/>
          </p:cNvSpPr>
          <p:nvPr>
            <p:ph sz="quarter" idx="13" hasCustomPrompt="1"/>
          </p:nvPr>
        </p:nvSpPr>
        <p:spPr>
          <a:xfrm>
            <a:off x="6172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147678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4F5D-4F1E-7013-6E03-3EBE3F163915}"/>
              </a:ext>
            </a:extLst>
          </p:cNvPr>
          <p:cNvSpPr>
            <a:spLocks noGrp="1"/>
          </p:cNvSpPr>
          <p:nvPr>
            <p:ph type="title"/>
          </p:nvPr>
        </p:nvSpPr>
        <p:spPr>
          <a:xfrm>
            <a:off x="838200" y="365126"/>
            <a:ext cx="10515600" cy="1008510"/>
          </a:xfrm>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4D56338-46E4-894A-80DD-81847DD2DE9F}"/>
              </a:ext>
            </a:extLst>
          </p:cNvPr>
          <p:cNvSpPr>
            <a:spLocks noGrp="1"/>
          </p:cNvSpPr>
          <p:nvPr>
            <p:ph type="dt" sz="half" idx="10"/>
          </p:nvPr>
        </p:nvSpPr>
        <p:spPr/>
        <p:txBody>
          <a:bodyPr/>
          <a:lstStyle/>
          <a:p>
            <a:fld id="{C011594F-599E-4C18-B383-E288473ACDC0}" type="datetimeFigureOut">
              <a:rPr lang="en-IE" smtClean="0"/>
              <a:pPr/>
              <a:t>21/01/2025</a:t>
            </a:fld>
            <a:endParaRPr lang="en-IE"/>
          </a:p>
        </p:txBody>
      </p:sp>
      <p:sp>
        <p:nvSpPr>
          <p:cNvPr id="4" name="Footer Placeholder 3">
            <a:extLst>
              <a:ext uri="{FF2B5EF4-FFF2-40B4-BE49-F238E27FC236}">
                <a16:creationId xmlns:a16="http://schemas.microsoft.com/office/drawing/2014/main" id="{6EAC9135-5F80-8002-860E-758FE1CAFAD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4467B3-C9B9-CF91-EEB9-4396254EB290}"/>
              </a:ext>
            </a:extLst>
          </p:cNvPr>
          <p:cNvSpPr>
            <a:spLocks noGrp="1"/>
          </p:cNvSpPr>
          <p:nvPr>
            <p:ph type="sldNum" sz="quarter" idx="12"/>
          </p:nvPr>
        </p:nvSpPr>
        <p:spPr/>
        <p:txBody>
          <a:bodyPr/>
          <a:lstStyle/>
          <a:p>
            <a:fld id="{4E88BB13-D5A4-474B-BE0A-E538989FB095}" type="slidenum">
              <a:rPr lang="en-IE" smtClean="0"/>
              <a:pPr/>
              <a:t>‹#›</a:t>
            </a:fld>
            <a:endParaRPr lang="en-IE"/>
          </a:p>
        </p:txBody>
      </p:sp>
      <p:sp>
        <p:nvSpPr>
          <p:cNvPr id="6" name="Google Shape;110;p32">
            <a:extLst>
              <a:ext uri="{FF2B5EF4-FFF2-40B4-BE49-F238E27FC236}">
                <a16:creationId xmlns:a16="http://schemas.microsoft.com/office/drawing/2014/main" id="{C25EEEF9-070C-7F33-985B-653DF384C93B}"/>
              </a:ext>
            </a:extLst>
          </p:cNvPr>
          <p:cNvSpPr>
            <a:spLocks noGrp="1"/>
          </p:cNvSpPr>
          <p:nvPr>
            <p:ph type="pic" idx="2"/>
          </p:nvPr>
        </p:nvSpPr>
        <p:spPr>
          <a:xfrm>
            <a:off x="5873676" y="1496727"/>
            <a:ext cx="5480124" cy="2221523"/>
          </a:xfrm>
          <a:prstGeom prst="rect">
            <a:avLst/>
          </a:prstGeom>
          <a:noFill/>
          <a:ln>
            <a:noFill/>
          </a:ln>
        </p:spPr>
      </p:sp>
      <p:sp>
        <p:nvSpPr>
          <p:cNvPr id="7" name="Google Shape;114;p32">
            <a:extLst>
              <a:ext uri="{FF2B5EF4-FFF2-40B4-BE49-F238E27FC236}">
                <a16:creationId xmlns:a16="http://schemas.microsoft.com/office/drawing/2014/main" id="{0BC16316-139D-01EC-0EA2-9525C730F0C8}"/>
              </a:ext>
            </a:extLst>
          </p:cNvPr>
          <p:cNvSpPr>
            <a:spLocks noGrp="1"/>
          </p:cNvSpPr>
          <p:nvPr>
            <p:ph type="pic" idx="3"/>
          </p:nvPr>
        </p:nvSpPr>
        <p:spPr>
          <a:xfrm>
            <a:off x="838200" y="1496727"/>
            <a:ext cx="4729316" cy="4676593"/>
          </a:xfrm>
          <a:prstGeom prst="rect">
            <a:avLst/>
          </a:prstGeom>
          <a:noFill/>
          <a:ln>
            <a:noFill/>
          </a:ln>
        </p:spPr>
      </p:sp>
      <p:sp>
        <p:nvSpPr>
          <p:cNvPr id="8" name="Google Shape;115;p32">
            <a:extLst>
              <a:ext uri="{FF2B5EF4-FFF2-40B4-BE49-F238E27FC236}">
                <a16:creationId xmlns:a16="http://schemas.microsoft.com/office/drawing/2014/main" id="{2D86E8CF-A68D-3416-DC27-D39FD74FC61A}"/>
              </a:ext>
            </a:extLst>
          </p:cNvPr>
          <p:cNvSpPr>
            <a:spLocks noGrp="1"/>
          </p:cNvSpPr>
          <p:nvPr>
            <p:ph type="pic" idx="4"/>
          </p:nvPr>
        </p:nvSpPr>
        <p:spPr>
          <a:xfrm>
            <a:off x="5873675" y="4011736"/>
            <a:ext cx="5480124" cy="2161584"/>
          </a:xfrm>
          <a:prstGeom prst="rect">
            <a:avLst/>
          </a:prstGeom>
          <a:noFill/>
          <a:ln>
            <a:noFill/>
          </a:ln>
        </p:spPr>
      </p:sp>
    </p:spTree>
    <p:extLst>
      <p:ext uri="{BB962C8B-B14F-4D97-AF65-F5344CB8AC3E}">
        <p14:creationId xmlns:p14="http://schemas.microsoft.com/office/powerpoint/2010/main" val="262460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B425839-E832-9196-1644-3C40AD2DF5D5}"/>
              </a:ext>
            </a:extLst>
          </p:cNvPr>
          <p:cNvSpPr>
            <a:spLocks noGrp="1"/>
          </p:cNvSpPr>
          <p:nvPr>
            <p:ph type="dt" sz="half" idx="10"/>
          </p:nvPr>
        </p:nvSpPr>
        <p:spPr/>
        <p:txBody>
          <a:bodyPr/>
          <a:lstStyle/>
          <a:p>
            <a:fld id="{C011594F-599E-4C18-B383-E288473ACDC0}" type="datetimeFigureOut">
              <a:rPr lang="en-IE" smtClean="0"/>
              <a:pPr/>
              <a:t>21/01/2025</a:t>
            </a:fld>
            <a:endParaRPr lang="en-IE"/>
          </a:p>
        </p:txBody>
      </p:sp>
      <p:sp>
        <p:nvSpPr>
          <p:cNvPr id="4" name="Footer Placeholder 3">
            <a:extLst>
              <a:ext uri="{FF2B5EF4-FFF2-40B4-BE49-F238E27FC236}">
                <a16:creationId xmlns:a16="http://schemas.microsoft.com/office/drawing/2014/main" id="{611062F6-267D-AA2A-13B4-6498DFD9BD1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C79ADC9-F989-3B7C-DF23-07AFFD867F63}"/>
              </a:ext>
            </a:extLst>
          </p:cNvPr>
          <p:cNvSpPr>
            <a:spLocks noGrp="1"/>
          </p:cNvSpPr>
          <p:nvPr>
            <p:ph type="sldNum" sz="quarter" idx="12"/>
          </p:nvPr>
        </p:nvSpPr>
        <p:spPr/>
        <p:txBody>
          <a:bodyPr/>
          <a:lstStyle/>
          <a:p>
            <a:fld id="{4E88BB13-D5A4-474B-BE0A-E538989FB095}" type="slidenum">
              <a:rPr lang="en-IE" smtClean="0"/>
              <a:pPr/>
              <a:t>‹#›</a:t>
            </a:fld>
            <a:endParaRPr lang="en-IE"/>
          </a:p>
        </p:txBody>
      </p:sp>
    </p:spTree>
    <p:extLst>
      <p:ext uri="{BB962C8B-B14F-4D97-AF65-F5344CB8AC3E}">
        <p14:creationId xmlns:p14="http://schemas.microsoft.com/office/powerpoint/2010/main" val="1405965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0793-51A9-68E6-BAC2-A834C8CE5B1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3D087BA-60EC-4C72-A57F-0BABC9CA5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FD9A9C9-AA43-C012-1EAA-B2B8A0D39E21}"/>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5" name="Footer Placeholder 4">
            <a:extLst>
              <a:ext uri="{FF2B5EF4-FFF2-40B4-BE49-F238E27FC236}">
                <a16:creationId xmlns:a16="http://schemas.microsoft.com/office/drawing/2014/main" id="{718E7936-AE30-04D9-ACC0-0C87D7997D0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13F3ED9-29A9-6C0D-1F58-5C95198C4BA7}"/>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21716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514F7-4848-B05E-987A-384EB5D6A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0478BEC-7A12-5093-9B41-07ED1CD0F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862EF9-9C96-B355-2FC0-36681602356D}"/>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5" name="Footer Placeholder 4">
            <a:extLst>
              <a:ext uri="{FF2B5EF4-FFF2-40B4-BE49-F238E27FC236}">
                <a16:creationId xmlns:a16="http://schemas.microsoft.com/office/drawing/2014/main" id="{332FFF24-25D4-293B-0420-CF6DC7EAC65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266D8D-BCDA-B903-F203-52453B064C42}"/>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4167889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lide">
    <p:bg>
      <p:bgPr>
        <a:solidFill>
          <a:schemeClr val="bg2"/>
        </a:solidFill>
        <a:effectLst/>
      </p:bgPr>
    </p:bg>
    <p:spTree>
      <p:nvGrpSpPr>
        <p:cNvPr id="1" name=""/>
        <p:cNvGrpSpPr/>
        <p:nvPr/>
      </p:nvGrpSpPr>
      <p:grpSpPr>
        <a:xfrm>
          <a:off x="0" y="0"/>
          <a:ext cx="0" cy="0"/>
          <a:chOff x="0" y="0"/>
          <a:chExt cx="0" cy="0"/>
        </a:xfrm>
      </p:grpSpPr>
      <p:sp>
        <p:nvSpPr>
          <p:cNvPr id="7" name="Google Shape;198;p5">
            <a:extLst>
              <a:ext uri="{FF2B5EF4-FFF2-40B4-BE49-F238E27FC236}">
                <a16:creationId xmlns:a16="http://schemas.microsoft.com/office/drawing/2014/main" id="{95A90339-4B54-8CD7-03ED-245A162C8DAE}"/>
              </a:ext>
            </a:extLst>
          </p:cNvPr>
          <p:cNvSpPr/>
          <p:nvPr userDrawn="1"/>
        </p:nvSpPr>
        <p:spPr>
          <a:xfrm>
            <a:off x="0" y="252249"/>
            <a:ext cx="12192000" cy="6605751"/>
          </a:xfrm>
          <a:prstGeom prst="rect">
            <a:avLst/>
          </a:prstGeom>
          <a:gradFill>
            <a:gsLst>
              <a:gs pos="0">
                <a:srgbClr val="F5FCFD">
                  <a:alpha val="0"/>
                </a:srgbClr>
              </a:gs>
              <a:gs pos="81000">
                <a:srgbClr val="0072CE">
                  <a:alpha val="69803"/>
                </a:srgbClr>
              </a:gs>
              <a:gs pos="100000">
                <a:srgbClr val="0072CE">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a:xfrm>
            <a:off x="838200" y="3787055"/>
            <a:ext cx="10515600" cy="1325563"/>
          </a:xfrm>
        </p:spPr>
        <p:txBody>
          <a:bodyPr/>
          <a:lstStyle>
            <a:lvl1pPr algn="ctr">
              <a:defRPr>
                <a:solidFill>
                  <a:schemeClr val="tx1"/>
                </a:solidFill>
              </a:defRPr>
            </a:lvl1pPr>
          </a:lstStyle>
          <a:p>
            <a:r>
              <a:rPr lang="en-US"/>
              <a:t>Click to edit Master title style</a:t>
            </a:r>
            <a:endParaRPr lang="en-IE"/>
          </a:p>
        </p:txBody>
      </p:sp>
      <p:pic>
        <p:nvPicPr>
          <p:cNvPr id="8" name="Google Shape;28;p20" descr="Plan International Logo">
            <a:extLst>
              <a:ext uri="{FF2B5EF4-FFF2-40B4-BE49-F238E27FC236}">
                <a16:creationId xmlns:a16="http://schemas.microsoft.com/office/drawing/2014/main" id="{45ABF4CF-0CDA-C563-762B-0A48290099FA}"/>
              </a:ext>
            </a:extLst>
          </p:cNvPr>
          <p:cNvPicPr preferRelativeResize="0"/>
          <p:nvPr userDrawn="1"/>
        </p:nvPicPr>
        <p:blipFill rotWithShape="1">
          <a:blip r:embed="rId2">
            <a:alphaModFix/>
          </a:blip>
          <a:srcRect/>
          <a:stretch/>
        </p:blipFill>
        <p:spPr>
          <a:xfrm>
            <a:off x="5473182" y="5511029"/>
            <a:ext cx="1245636" cy="474280"/>
          </a:xfrm>
          <a:prstGeom prst="rect">
            <a:avLst/>
          </a:prstGeom>
          <a:noFill/>
          <a:ln>
            <a:noFill/>
          </a:ln>
        </p:spPr>
      </p:pic>
    </p:spTree>
    <p:extLst>
      <p:ext uri="{BB962C8B-B14F-4D97-AF65-F5344CB8AC3E}">
        <p14:creationId xmlns:p14="http://schemas.microsoft.com/office/powerpoint/2010/main" val="21507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Colou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br>
              <a:rPr lang="en-US"/>
            </a:br>
            <a:r>
              <a:rPr lang="en-US"/>
              <a:t>(avoid text below 14px with blue backgrounds)</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21/01/2025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pic>
        <p:nvPicPr>
          <p:cNvPr id="10" name="Google Shape;28;p20">
            <a:extLst>
              <a:ext uri="{FF2B5EF4-FFF2-40B4-BE49-F238E27FC236}">
                <a16:creationId xmlns:a16="http://schemas.microsoft.com/office/drawing/2014/main" id="{7571E556-582F-4EBE-4B56-2927E00A3498}"/>
              </a:ext>
            </a:extLst>
          </p:cNvPr>
          <p:cNvPicPr preferRelativeResize="0"/>
          <p:nvPr userDrawn="1"/>
        </p:nvPicPr>
        <p:blipFill>
          <a:blip r:embed="rId2">
            <a:extLst>
              <a:ext uri="{28A0092B-C50C-407E-A947-70E740481C1C}">
                <a14:useLocalDpi xmlns:a14="http://schemas.microsoft.com/office/drawing/2010/main" val="0"/>
              </a:ext>
            </a:extLst>
          </a:blip>
          <a:srcRect/>
          <a:stretch/>
        </p:blipFill>
        <p:spPr>
          <a:xfrm>
            <a:off x="10619652" y="239333"/>
            <a:ext cx="1325514" cy="498102"/>
          </a:xfrm>
          <a:prstGeom prst="rect">
            <a:avLst/>
          </a:prstGeom>
          <a:noFill/>
          <a:ln>
            <a:noFill/>
          </a:ln>
        </p:spPr>
      </p:pic>
    </p:spTree>
    <p:extLst>
      <p:ext uri="{BB962C8B-B14F-4D97-AF65-F5344CB8AC3E}">
        <p14:creationId xmlns:p14="http://schemas.microsoft.com/office/powerpoint/2010/main" val="340519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p>
            <a:fld id="{4E88BB13-D5A4-474B-BE0A-E538989FB095}" type="slidenum">
              <a:rPr lang="en-IE" smtClean="0"/>
              <a:t>‹#›</a:t>
            </a:fld>
            <a:endParaRPr lang="en-IE"/>
          </a:p>
        </p:txBody>
      </p:sp>
      <p:pic>
        <p:nvPicPr>
          <p:cNvPr id="7" name="Google Shape;21;p19" descr="Plan International Logo">
            <a:extLst>
              <a:ext uri="{FF2B5EF4-FFF2-40B4-BE49-F238E27FC236}">
                <a16:creationId xmlns:a16="http://schemas.microsoft.com/office/drawing/2014/main" id="{F4A8E75E-7CA7-9504-C75C-236B17C4925D}"/>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99188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0"/>
            <a:r>
              <a:rPr lang="en-US"/>
              <a:t>(avoid text below 14px with purple backgrounds)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21/01/2025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pic>
        <p:nvPicPr>
          <p:cNvPr id="8" name="Google Shape;28;p20" descr="Plan International Logo">
            <a:extLst>
              <a:ext uri="{FF2B5EF4-FFF2-40B4-BE49-F238E27FC236}">
                <a16:creationId xmlns:a16="http://schemas.microsoft.com/office/drawing/2014/main" id="{57FE4DE2-1394-0186-2542-8C059AFA6C16}"/>
              </a:ext>
            </a:extLst>
          </p:cNvPr>
          <p:cNvPicPr preferRelativeResize="0"/>
          <p:nvPr userDrawn="1"/>
        </p:nvPicPr>
        <p:blipFill rotWithShape="1">
          <a:blip r:embed="rId2">
            <a:alphaModFix/>
          </a:blip>
          <a:srcRect/>
          <a:stretch/>
        </p:blipFill>
        <p:spPr>
          <a:xfrm>
            <a:off x="10666800" y="284400"/>
            <a:ext cx="1245636" cy="474280"/>
          </a:xfrm>
          <a:prstGeom prst="rect">
            <a:avLst/>
          </a:prstGeom>
          <a:noFill/>
          <a:ln>
            <a:noFill/>
          </a:ln>
        </p:spPr>
      </p:pic>
    </p:spTree>
    <p:extLst>
      <p:ext uri="{BB962C8B-B14F-4D97-AF65-F5344CB8AC3E}">
        <p14:creationId xmlns:p14="http://schemas.microsoft.com/office/powerpoint/2010/main" val="337810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350E-63D1-B29F-631A-D8ED5EB1D81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FA56D4E-3176-5392-2EF6-A0156CF6F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5162BA1-A84A-6592-DD87-6E90C2243EE4}"/>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5" name="Footer Placeholder 4">
            <a:extLst>
              <a:ext uri="{FF2B5EF4-FFF2-40B4-BE49-F238E27FC236}">
                <a16:creationId xmlns:a16="http://schemas.microsoft.com/office/drawing/2014/main" id="{6BA3B959-F183-8AE2-6B28-D3525A6F11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B4AB137-CC98-99D2-7EEB-64BB22E264A9}"/>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36718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33AF-649F-C9ED-B7F9-79599FB84F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C80EA3D-7660-A56B-4F02-D6E873F38E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75B65AF-5AF5-1C00-4122-BA7DB15850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7215142-33B9-7BD2-77DE-D0295979203F}"/>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6" name="Footer Placeholder 5">
            <a:extLst>
              <a:ext uri="{FF2B5EF4-FFF2-40B4-BE49-F238E27FC236}">
                <a16:creationId xmlns:a16="http://schemas.microsoft.com/office/drawing/2014/main" id="{B2584A04-AEC7-51BC-E14B-316BD7F4DEF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5EEF3CB-B3AE-AF86-9DD4-A2F15DA2EB9C}"/>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84315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2B8F-0DA7-F1AB-9697-5C043DE4B08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DA370EC-367F-BD00-ED78-F3C8B112F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19D2D-A2AE-601D-9B59-1CF7BA180F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E9A1EC0-7E25-FFD9-FF46-D106D820E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F80120-379F-8FC0-2DA7-6EA092A779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84B05AC-6A15-2CA2-27F6-69128CADB989}"/>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8" name="Footer Placeholder 7">
            <a:extLst>
              <a:ext uri="{FF2B5EF4-FFF2-40B4-BE49-F238E27FC236}">
                <a16:creationId xmlns:a16="http://schemas.microsoft.com/office/drawing/2014/main" id="{19F5EE73-A707-4F35-C90A-DC4CF851EFD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174596E-5C60-163A-2253-AB207D046057}"/>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55384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6146-0559-EBBF-B50E-4D69A79916B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C2A17DF-3F87-9F97-3909-3A5601153C9B}"/>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4" name="Footer Placeholder 3">
            <a:extLst>
              <a:ext uri="{FF2B5EF4-FFF2-40B4-BE49-F238E27FC236}">
                <a16:creationId xmlns:a16="http://schemas.microsoft.com/office/drawing/2014/main" id="{32948C67-52D2-BB77-8796-588E294DB98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C2333CA-AFF5-F9CD-A83D-FD13262642D3}"/>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94692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93F1D4-32A7-AC94-FC55-86EBD3C18E5B}"/>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3" name="Footer Placeholder 2">
            <a:extLst>
              <a:ext uri="{FF2B5EF4-FFF2-40B4-BE49-F238E27FC236}">
                <a16:creationId xmlns:a16="http://schemas.microsoft.com/office/drawing/2014/main" id="{EE6B842F-7736-FCE7-8752-C4DB2A4D13E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AB56C5D-D0F5-1BC9-A23C-2699A8948D39}"/>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36854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E080F-E33F-F1D3-B917-B23B22729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en-IE"/>
          </a:p>
        </p:txBody>
      </p:sp>
      <p:sp>
        <p:nvSpPr>
          <p:cNvPr id="3" name="Text Placeholder 2">
            <a:extLst>
              <a:ext uri="{FF2B5EF4-FFF2-40B4-BE49-F238E27FC236}">
                <a16:creationId xmlns:a16="http://schemas.microsoft.com/office/drawing/2014/main" id="{2E79D69C-3A39-C793-A978-BCB635336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IE"/>
          </a:p>
        </p:txBody>
      </p:sp>
      <p:sp>
        <p:nvSpPr>
          <p:cNvPr id="4" name="Date Placeholder 3">
            <a:extLst>
              <a:ext uri="{FF2B5EF4-FFF2-40B4-BE49-F238E27FC236}">
                <a16:creationId xmlns:a16="http://schemas.microsoft.com/office/drawing/2014/main" id="{10E40179-6D4C-7281-F9AC-4BCACD4FA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a:solidFill>
                  <a:schemeClr val="bg1"/>
                </a:solidFill>
                <a:latin typeface="+mn-lt"/>
              </a:defRPr>
            </a:lvl1pPr>
          </a:lstStyle>
          <a:p>
            <a:fld id="{C011594F-599E-4C18-B383-E288473ACDC0}" type="datetimeFigureOut">
              <a:rPr lang="en-IE" smtClean="0"/>
              <a:t>21/01/2025</a:t>
            </a:fld>
            <a:endParaRPr lang="en-IE"/>
          </a:p>
        </p:txBody>
      </p:sp>
      <p:sp>
        <p:nvSpPr>
          <p:cNvPr id="5" name="Footer Placeholder 4">
            <a:extLst>
              <a:ext uri="{FF2B5EF4-FFF2-40B4-BE49-F238E27FC236}">
                <a16:creationId xmlns:a16="http://schemas.microsoft.com/office/drawing/2014/main" id="{FAD873D5-DD78-3E96-73A9-6A23097F8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bg1"/>
                </a:solidFill>
                <a:latin typeface="+mn-lt"/>
              </a:defRPr>
            </a:lvl1pPr>
          </a:lstStyle>
          <a:p>
            <a:endParaRPr lang="en-IE"/>
          </a:p>
        </p:txBody>
      </p:sp>
      <p:sp>
        <p:nvSpPr>
          <p:cNvPr id="6" name="Slide Number Placeholder 5">
            <a:extLst>
              <a:ext uri="{FF2B5EF4-FFF2-40B4-BE49-F238E27FC236}">
                <a16:creationId xmlns:a16="http://schemas.microsoft.com/office/drawing/2014/main" id="{0F3FEB3F-FA85-011C-58F0-CF852F4D7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bg1"/>
                </a:solidFill>
                <a:latin typeface="+mn-lt"/>
              </a:defRPr>
            </a:lvl1pPr>
          </a:lstStyle>
          <a:p>
            <a:fld id="{4E88BB13-D5A4-474B-BE0A-E538989FB095}" type="slidenum">
              <a:rPr lang="en-IE" smtClean="0"/>
              <a:t>‹#›</a:t>
            </a:fld>
            <a:endParaRPr lang="en-IE"/>
          </a:p>
        </p:txBody>
      </p:sp>
    </p:spTree>
    <p:extLst>
      <p:ext uri="{BB962C8B-B14F-4D97-AF65-F5344CB8AC3E}">
        <p14:creationId xmlns:p14="http://schemas.microsoft.com/office/powerpoint/2010/main" val="197283649"/>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63" r:id="rId3"/>
    <p:sldLayoutId id="2147483673" r:id="rId4"/>
    <p:sldLayoutId id="2147483662" r:id="rId5"/>
    <p:sldLayoutId id="2147483664" r:id="rId6"/>
    <p:sldLayoutId id="2147483665" r:id="rId7"/>
    <p:sldLayoutId id="2147483666" r:id="rId8"/>
    <p:sldLayoutId id="2147483667" r:id="rId9"/>
    <p:sldLayoutId id="2147483668" r:id="rId10"/>
    <p:sldLayoutId id="2147483674" r:id="rId11"/>
    <p:sldLayoutId id="2147483675" r:id="rId12"/>
    <p:sldLayoutId id="2147483679" r:id="rId13"/>
    <p:sldLayoutId id="2147483677" r:id="rId14"/>
    <p:sldLayoutId id="2147483678" r:id="rId15"/>
    <p:sldLayoutId id="2147483676" r:id="rId16"/>
    <p:sldLayoutId id="2147483670" r:id="rId17"/>
    <p:sldLayoutId id="2147483671" r:id="rId18"/>
    <p:sldLayoutId id="2147483680" r:id="rId19"/>
  </p:sldLayoutIdLst>
  <p:txStyles>
    <p:title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qtDMyGjYlMg?feature=oembed" TargetMode="External"/><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sdn15-t7kg0?feature=oembed" TargetMode="External"/><Relationship Id="rId5" Type="http://schemas.openxmlformats.org/officeDocument/2006/relationships/image" Target="../media/image43.sv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ideo" Target="https://www.youtube.com/embed/pZwvrxVavnQ?feature=oembed" TargetMode="External"/><Relationship Id="rId5" Type="http://schemas.openxmlformats.org/officeDocument/2006/relationships/image" Target="../media/image45.sv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7.svg"/></Relationships>
</file>

<file path=ppt/slides/_rels/slide3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9.xml"/><Relationship Id="rId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8;p1">
            <a:extLst>
              <a:ext uri="{FF2B5EF4-FFF2-40B4-BE49-F238E27FC236}">
                <a16:creationId xmlns:a16="http://schemas.microsoft.com/office/drawing/2014/main" id="{5C8DA76E-65E6-9814-7B81-E56C999BBD60}"/>
              </a:ext>
              <a:ext uri="{C183D7F6-B498-43B3-948B-1728B52AA6E4}">
                <adec:decorative xmlns:adec="http://schemas.microsoft.com/office/drawing/2017/decorative" val="1"/>
              </a:ext>
            </a:extLst>
          </p:cNvPr>
          <p:cNvSpPr/>
          <p:nvPr/>
        </p:nvSpPr>
        <p:spPr>
          <a:xfrm>
            <a:off x="2350453" y="1710978"/>
            <a:ext cx="6676708" cy="817379"/>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92062308-C1DA-729F-FB27-C580F5AC05B5}"/>
              </a:ext>
            </a:extLst>
          </p:cNvPr>
          <p:cNvSpPr>
            <a:spLocks noGrp="1"/>
          </p:cNvSpPr>
          <p:nvPr>
            <p:ph type="ctrTitle"/>
          </p:nvPr>
        </p:nvSpPr>
        <p:spPr>
          <a:xfrm>
            <a:off x="1038225" y="-3728"/>
            <a:ext cx="9144000" cy="2387600"/>
          </a:xfrm>
        </p:spPr>
        <p:txBody>
          <a:bodyPr/>
          <a:lstStyle/>
          <a:p>
            <a:r>
              <a:rPr lang="en-IE"/>
              <a:t>Le pouvoir du sport :</a:t>
            </a:r>
            <a:br>
              <a:rPr lang="en-IE" sz="6000"/>
            </a:br>
            <a:r>
              <a:rPr lang="en-IE" sz="4000">
                <a:solidFill>
                  <a:schemeClr val="tx1"/>
                </a:solidFill>
              </a:rPr>
              <a:t>Le genre </a:t>
            </a:r>
            <a:r>
              <a:rPr lang="en-BE" sz="4000">
                <a:solidFill>
                  <a:schemeClr val="tx1"/>
                </a:solidFill>
              </a:rPr>
              <a:t>en mouvement</a:t>
            </a:r>
            <a:endParaRPr lang="en-IE">
              <a:solidFill>
                <a:schemeClr val="tx1"/>
              </a:solidFill>
            </a:endParaRPr>
          </a:p>
        </p:txBody>
      </p:sp>
      <p:sp>
        <p:nvSpPr>
          <p:cNvPr id="3" name="Subtitle 2">
            <a:extLst>
              <a:ext uri="{FF2B5EF4-FFF2-40B4-BE49-F238E27FC236}">
                <a16:creationId xmlns:a16="http://schemas.microsoft.com/office/drawing/2014/main" id="{92D8F21C-790A-8FAB-E42E-F969B6C55E87}"/>
              </a:ext>
            </a:extLst>
          </p:cNvPr>
          <p:cNvSpPr>
            <a:spLocks noGrp="1"/>
          </p:cNvSpPr>
          <p:nvPr>
            <p:ph type="subTitle" idx="1"/>
          </p:nvPr>
        </p:nvSpPr>
        <p:spPr>
          <a:xfrm>
            <a:off x="1524000" y="2831937"/>
            <a:ext cx="9144000" cy="1655762"/>
          </a:xfrm>
        </p:spPr>
        <p:txBody>
          <a:bodyPr>
            <a:normAutofit/>
          </a:bodyPr>
          <a:lstStyle/>
          <a:p>
            <a:r>
              <a:rPr lang="nl-NL" sz="2800"/>
              <a:t>Projet visant à prévenir la violence</a:t>
            </a:r>
            <a:r>
              <a:rPr lang="en-BE" sz="2800"/>
              <a:t> </a:t>
            </a:r>
            <a:r>
              <a:rPr lang="fr-BE" sz="2800"/>
              <a:t>b</a:t>
            </a:r>
            <a:r>
              <a:rPr lang="en-BE" sz="2800"/>
              <a:t>a</a:t>
            </a:r>
            <a:r>
              <a:rPr lang="fr-BE" sz="2800"/>
              <a:t>s</a:t>
            </a:r>
            <a:r>
              <a:rPr lang="en-BE" sz="2800"/>
              <a:t>é</a:t>
            </a:r>
            <a:r>
              <a:rPr lang="fr-BE" sz="2800"/>
              <a:t>e</a:t>
            </a:r>
            <a:r>
              <a:rPr lang="en-BE" sz="2800"/>
              <a:t> </a:t>
            </a:r>
            <a:r>
              <a:rPr lang="fr-BE" sz="2800"/>
              <a:t>s</a:t>
            </a:r>
            <a:r>
              <a:rPr lang="en-BE" sz="2800"/>
              <a:t>u</a:t>
            </a:r>
            <a:r>
              <a:rPr lang="fr-BE" sz="2800"/>
              <a:t>r</a:t>
            </a:r>
            <a:r>
              <a:rPr lang="en-BE" sz="2800"/>
              <a:t> </a:t>
            </a:r>
            <a:r>
              <a:rPr lang="fr-BE" sz="2800"/>
              <a:t>l</a:t>
            </a:r>
            <a:r>
              <a:rPr lang="en-BE" sz="2800"/>
              <a:t>e </a:t>
            </a:r>
            <a:r>
              <a:rPr lang="fr-BE" sz="2800"/>
              <a:t>g</a:t>
            </a:r>
            <a:r>
              <a:rPr lang="en-BE" sz="2800"/>
              <a:t>e</a:t>
            </a:r>
            <a:r>
              <a:rPr lang="fr-BE" sz="2800"/>
              <a:t>n</a:t>
            </a:r>
            <a:r>
              <a:rPr lang="en-BE" sz="2800"/>
              <a:t>r</a:t>
            </a:r>
            <a:r>
              <a:rPr lang="fr-BE" sz="2800"/>
              <a:t>e</a:t>
            </a:r>
            <a:r>
              <a:rPr lang="nl-NL" sz="2800"/>
              <a:t> par le sport</a:t>
            </a:r>
            <a:endParaRPr lang="en-IE" sz="1800" i="1"/>
          </a:p>
        </p:txBody>
      </p:sp>
      <p:sp>
        <p:nvSpPr>
          <p:cNvPr id="6" name="Slide Number Placeholder 5">
            <a:extLst>
              <a:ext uri="{FF2B5EF4-FFF2-40B4-BE49-F238E27FC236}">
                <a16:creationId xmlns:a16="http://schemas.microsoft.com/office/drawing/2014/main" id="{CFE41132-9D5A-14D2-FA58-9795801974B0}"/>
              </a:ext>
            </a:extLst>
          </p:cNvPr>
          <p:cNvSpPr>
            <a:spLocks noGrp="1"/>
          </p:cNvSpPr>
          <p:nvPr>
            <p:ph type="sldNum" sz="quarter" idx="12"/>
          </p:nvPr>
        </p:nvSpPr>
        <p:spPr/>
        <p:txBody>
          <a:bodyPr/>
          <a:lstStyle/>
          <a:p>
            <a:fld id="{4E88BB13-D5A4-474B-BE0A-E538989FB095}" type="slidenum">
              <a:rPr lang="en-IE" smtClean="0"/>
              <a:t>1</a:t>
            </a:fld>
            <a:endParaRPr lang="en-IE"/>
          </a:p>
        </p:txBody>
      </p:sp>
      <p:pic>
        <p:nvPicPr>
          <p:cNvPr id="5" name="Picture 4">
            <a:extLst>
              <a:ext uri="{FF2B5EF4-FFF2-40B4-BE49-F238E27FC236}">
                <a16:creationId xmlns:a16="http://schemas.microsoft.com/office/drawing/2014/main" id="{7B83E254-EEA4-45EA-8085-DCDF1B9F5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012" y="3849616"/>
            <a:ext cx="6331975" cy="2884661"/>
          </a:xfrm>
          <a:prstGeom prst="rect">
            <a:avLst/>
          </a:prstGeom>
        </p:spPr>
      </p:pic>
    </p:spTree>
    <p:extLst>
      <p:ext uri="{BB962C8B-B14F-4D97-AF65-F5344CB8AC3E}">
        <p14:creationId xmlns:p14="http://schemas.microsoft.com/office/powerpoint/2010/main" val="233281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a:xfrm>
            <a:off x="6422725" y="-388718"/>
            <a:ext cx="4350134" cy="1600200"/>
          </a:xfrm>
        </p:spPr>
        <p:txBody>
          <a:bodyPr anchor="b">
            <a:normAutofit/>
          </a:bodyPr>
          <a:lstStyle/>
          <a:p>
            <a:r>
              <a:rPr lang="en-IE"/>
              <a:t>Genre et </a:t>
            </a:r>
            <a:r>
              <a:rPr lang="en-BE"/>
              <a:t>sexe</a:t>
            </a:r>
            <a:endParaRPr lang="en-IE"/>
          </a:p>
        </p:txBody>
      </p:sp>
      <p:pic>
        <p:nvPicPr>
          <p:cNvPr id="1026" name="Picture 2" descr="5,300+ Non Binary Symbol Stock Photos, Pictures &amp; Royalty ...">
            <a:extLst>
              <a:ext uri="{FF2B5EF4-FFF2-40B4-BE49-F238E27FC236}">
                <a16:creationId xmlns:a16="http://schemas.microsoft.com/office/drawing/2014/main" id="{11CB3265-4FF3-AB80-E801-BA486E040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33" r="1533" b="1"/>
          <a:stretch/>
        </p:blipFill>
        <p:spPr bwMode="auto">
          <a:xfrm>
            <a:off x="317634" y="588843"/>
            <a:ext cx="5104896" cy="4269584"/>
          </a:xfrm>
          <a:prstGeom prst="rect">
            <a:avLst/>
          </a:prstGeom>
          <a:solidFill>
            <a:srgbClr val="FFFFFF"/>
          </a:solidFill>
        </p:spPr>
      </p:pic>
      <p:sp>
        <p:nvSpPr>
          <p:cNvPr id="3" name="Content Placeholder 2">
            <a:extLst>
              <a:ext uri="{FF2B5EF4-FFF2-40B4-BE49-F238E27FC236}">
                <a16:creationId xmlns:a16="http://schemas.microsoft.com/office/drawing/2014/main" id="{E8E0FC09-4B30-ECCB-6239-D411FABCB859}"/>
              </a:ext>
            </a:extLst>
          </p:cNvPr>
          <p:cNvSpPr>
            <a:spLocks noGrp="1"/>
          </p:cNvSpPr>
          <p:nvPr>
            <p:ph type="body" sz="half" idx="2"/>
          </p:nvPr>
        </p:nvSpPr>
        <p:spPr>
          <a:xfrm>
            <a:off x="6247671" y="1429265"/>
            <a:ext cx="5124230" cy="4944290"/>
          </a:xfrm>
        </p:spPr>
        <p:txBody>
          <a:bodyPr vert="horz" lIns="91440" tIns="45720" rIns="91440" bIns="45720" rtlCol="0" anchor="t">
            <a:normAutofit lnSpcReduction="10000"/>
          </a:bodyPr>
          <a:lstStyle/>
          <a:p>
            <a:pPr fontAlgn="base"/>
            <a:r>
              <a:rPr lang="en-BE" sz="2000" b="1"/>
              <a:t>Le sexe </a:t>
            </a:r>
            <a:r>
              <a:rPr lang="nl-NL" sz="2000"/>
              <a:t>fait référence aux caractéristiques biologiques et physiques avec lesquelles une personne naît, telles que les chromosomes, les hormones et les organes reproducteurs. Il n'est généralement pas modifiable dans le temps et l'espace</a:t>
            </a:r>
            <a:r>
              <a:rPr lang="en-BE" sz="2000"/>
              <a:t>.</a:t>
            </a:r>
            <a:endParaRPr lang="nl-NL" sz="2000">
              <a:cs typeface="Arial"/>
            </a:endParaRPr>
          </a:p>
          <a:p>
            <a:pPr fontAlgn="base"/>
            <a:endParaRPr lang="nl-NL" sz="2000">
              <a:cs typeface="Arial"/>
            </a:endParaRPr>
          </a:p>
          <a:p>
            <a:pPr fontAlgn="base"/>
            <a:r>
              <a:rPr lang="nl-NL" sz="2000" b="1"/>
              <a:t>Le genre </a:t>
            </a:r>
            <a:r>
              <a:rPr lang="nl-NL" sz="2000"/>
              <a:t>est le rôle social et culturel, l'identité et l'expression associés à la masculinité, à la féminité ou à d'autres catégories de genre. Il s'agit de la manière dont les gens s'identifient et fonctionnent dans la société, qui peut différer de leur </a:t>
            </a:r>
            <a:r>
              <a:rPr lang="en-BE" sz="2000"/>
              <a:t>sexe </a:t>
            </a:r>
            <a:r>
              <a:rPr lang="nl-NL" sz="2000"/>
              <a:t>biologique. Cette notion varie considérablement d'une culture à l'autre et d'une époque à l'autre. </a:t>
            </a:r>
            <a:endParaRPr lang="nl-NL" sz="2000">
              <a:cs typeface="Arial"/>
            </a:endParaRPr>
          </a:p>
          <a:p>
            <a:pPr marL="0" indent="0" fontAlgn="base">
              <a:buNone/>
            </a:pPr>
            <a:endParaRPr lang="nl-NL" sz="1500"/>
          </a:p>
        </p:txBody>
      </p:sp>
    </p:spTree>
    <p:extLst>
      <p:ext uri="{BB962C8B-B14F-4D97-AF65-F5344CB8AC3E}">
        <p14:creationId xmlns:p14="http://schemas.microsoft.com/office/powerpoint/2010/main" val="324412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a:xfrm>
            <a:off x="1596654" y="712788"/>
            <a:ext cx="9144000" cy="2387600"/>
          </a:xfrm>
        </p:spPr>
        <p:txBody>
          <a:bodyPr>
            <a:normAutofit/>
          </a:bodyPr>
          <a:lstStyle/>
          <a:p>
            <a:r>
              <a:rPr lang="en-IE"/>
              <a:t>Diversité des</a:t>
            </a:r>
            <a:r>
              <a:rPr lang="en-IE" err="1"/>
              <a:t> genres </a:t>
            </a:r>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11</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727647" y="3349944"/>
            <a:ext cx="2520062" cy="613614"/>
          </a:xfrm>
          <a:prstGeom prst="rect">
            <a:avLst/>
          </a:prstGeom>
        </p:spPr>
      </p:pic>
    </p:spTree>
    <p:extLst>
      <p:ext uri="{BB962C8B-B14F-4D97-AF65-F5344CB8AC3E}">
        <p14:creationId xmlns:p14="http://schemas.microsoft.com/office/powerpoint/2010/main" val="416661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59EC6-757C-A312-2902-1B4B8AEC7D50}"/>
              </a:ext>
            </a:extLst>
          </p:cNvPr>
          <p:cNvSpPr txBox="1"/>
          <p:nvPr/>
        </p:nvSpPr>
        <p:spPr>
          <a:xfrm>
            <a:off x="770884" y="508001"/>
            <a:ext cx="10144125" cy="1244600"/>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2200" b="1">
                <a:solidFill>
                  <a:schemeClr val="accent6">
                    <a:lumMod val="10000"/>
                  </a:schemeClr>
                </a:solidFill>
                <a:latin typeface="+mj-lt"/>
                <a:ea typeface="+mj-ea"/>
                <a:cs typeface="+mj-cs"/>
              </a:rPr>
              <a:t>Identité de genre </a:t>
            </a:r>
            <a:r>
              <a:rPr lang="en-GB" sz="2200">
                <a:solidFill>
                  <a:schemeClr val="accent6">
                    <a:lumMod val="10000"/>
                  </a:schemeClr>
                </a:solidFill>
                <a:latin typeface="+mj-lt"/>
                <a:ea typeface="+mj-ea"/>
                <a:cs typeface="+mj-cs"/>
              </a:rPr>
              <a:t>Il s'agit de la manière dont une personne se perçoit et s'identifie intérieurement, par exemple en tant qu'homme, femme, les deux, ni l'un ni l'autre ou quelque chose entre les deux. Il s'agit de la perception intérieure du genre, indépendamment du sexe biologique. Quelques exemples :</a:t>
            </a:r>
            <a:endParaRPr lang="en-US" sz="2200">
              <a:solidFill>
                <a:schemeClr val="accent6">
                  <a:lumMod val="10000"/>
                </a:schemeClr>
              </a:solidFill>
              <a:latin typeface="+mj-lt"/>
              <a:ea typeface="+mj-ea"/>
              <a:cs typeface="+mj-cs"/>
            </a:endParaRPr>
          </a:p>
        </p:txBody>
      </p:sp>
      <p:sp>
        <p:nvSpPr>
          <p:cNvPr id="8" name="TextBox 7">
            <a:extLst>
              <a:ext uri="{FF2B5EF4-FFF2-40B4-BE49-F238E27FC236}">
                <a16:creationId xmlns:a16="http://schemas.microsoft.com/office/drawing/2014/main" id="{C37C4EF2-2297-645B-2B47-027D18C1EB59}"/>
              </a:ext>
            </a:extLst>
          </p:cNvPr>
          <p:cNvSpPr txBox="1"/>
          <p:nvPr/>
        </p:nvSpPr>
        <p:spPr>
          <a:xfrm>
            <a:off x="914400" y="2312987"/>
            <a:ext cx="5181600" cy="3582988"/>
          </a:xfrm>
          <a:prstGeom prst="rect">
            <a:avLst/>
          </a:prstGeom>
        </p:spPr>
        <p:txBody>
          <a:bodyPr vert="horz" lIns="91440" tIns="45720" rIns="91440" bIns="45720" rtlCol="0">
            <a:normAutofit lnSpcReduction="10000"/>
          </a:bodyPr>
          <a:lstStyle/>
          <a:p>
            <a:pPr marL="228600" indent="-228600">
              <a:lnSpc>
                <a:spcPct val="90000"/>
              </a:lnSpc>
              <a:spcBef>
                <a:spcPts val="1000"/>
              </a:spcBef>
              <a:buFont typeface="Arial" panose="020B0604020202020204" pitchFamily="34" charset="0"/>
              <a:buChar char="•"/>
            </a:pPr>
            <a:r>
              <a:rPr lang="en-US" b="1">
                <a:solidFill>
                  <a:schemeClr val="accent6">
                    <a:lumMod val="10000"/>
                  </a:schemeClr>
                </a:solidFill>
              </a:rPr>
              <a:t>Cisgenre </a:t>
            </a:r>
            <a:r>
              <a:rPr lang="en-US">
                <a:solidFill>
                  <a:schemeClr val="accent6">
                    <a:lumMod val="10000"/>
                  </a:schemeClr>
                </a:solidFill>
              </a:rPr>
              <a:t>: </a:t>
            </a:r>
            <a:r>
              <a:rPr lang="en-US" err="1">
                <a:solidFill>
                  <a:schemeClr val="accent6">
                    <a:lumMod val="10000"/>
                  </a:schemeClr>
                </a:solidFill>
              </a:rPr>
              <a:t>Personne </a:t>
            </a:r>
            <a:r>
              <a:rPr lang="en-US">
                <a:solidFill>
                  <a:schemeClr val="accent6">
                    <a:lumMod val="10000"/>
                  </a:schemeClr>
                </a:solidFill>
              </a:rPr>
              <a:t>qui </a:t>
            </a:r>
            <a:r>
              <a:rPr lang="en-US" err="1">
                <a:solidFill>
                  <a:schemeClr val="accent6">
                    <a:lumMod val="10000"/>
                  </a:schemeClr>
                </a:solidFill>
              </a:rPr>
              <a:t>s'identifie au genre qui lui a été assigné à la naissance</a:t>
            </a:r>
            <a:r>
              <a:rPr lang="en-US">
                <a:solidFill>
                  <a:schemeClr val="accent6">
                    <a:lumMod val="10000"/>
                  </a:schemeClr>
                </a:solidFill>
              </a:rPr>
              <a:t>. </a:t>
            </a:r>
          </a:p>
          <a:p>
            <a:pPr marL="228600" indent="-228600">
              <a:lnSpc>
                <a:spcPct val="90000"/>
              </a:lnSpc>
              <a:spcBef>
                <a:spcPts val="1000"/>
              </a:spcBef>
              <a:buFont typeface="Arial" panose="020B0604020202020204" pitchFamily="34" charset="0"/>
              <a:buChar char="•"/>
            </a:pPr>
            <a:r>
              <a:rPr lang="en-US" b="1">
                <a:solidFill>
                  <a:schemeClr val="accent6">
                    <a:lumMod val="10000"/>
                  </a:schemeClr>
                </a:solidFill>
              </a:rPr>
              <a:t>Transgenre </a:t>
            </a:r>
            <a:r>
              <a:rPr lang="en-US">
                <a:solidFill>
                  <a:schemeClr val="accent6">
                    <a:lumMod val="10000"/>
                  </a:schemeClr>
                </a:solidFill>
              </a:rPr>
              <a:t>:  </a:t>
            </a:r>
            <a:r>
              <a:rPr lang="en-US" err="1">
                <a:solidFill>
                  <a:schemeClr val="accent6">
                    <a:lumMod val="10000"/>
                  </a:schemeClr>
                </a:solidFill>
              </a:rPr>
              <a:t>Personne </a:t>
            </a:r>
            <a:r>
              <a:rPr lang="en-US">
                <a:solidFill>
                  <a:schemeClr val="accent6">
                    <a:lumMod val="10000"/>
                  </a:schemeClr>
                </a:solidFill>
              </a:rPr>
              <a:t>qui </a:t>
            </a:r>
            <a:r>
              <a:rPr lang="en-US" err="1">
                <a:solidFill>
                  <a:schemeClr val="accent6">
                    <a:lumMod val="10000"/>
                  </a:schemeClr>
                </a:solidFill>
              </a:rPr>
              <a:t>ne s'identifie pas </a:t>
            </a:r>
            <a:r>
              <a:rPr lang="en-US">
                <a:solidFill>
                  <a:schemeClr val="accent6">
                    <a:lumMod val="10000"/>
                  </a:schemeClr>
                </a:solidFill>
              </a:rPr>
              <a:t>au </a:t>
            </a:r>
            <a:r>
              <a:rPr lang="en-US" err="1">
                <a:solidFill>
                  <a:schemeClr val="accent6">
                    <a:lumMod val="10000"/>
                  </a:schemeClr>
                </a:solidFill>
              </a:rPr>
              <a:t>genre qui lui a été assigné à la naissance</a:t>
            </a:r>
            <a:r>
              <a:rPr lang="en-US">
                <a:solidFill>
                  <a:schemeClr val="accent6">
                    <a:lumMod val="10000"/>
                  </a:schemeClr>
                </a:solidFill>
              </a:rPr>
              <a:t>. </a:t>
            </a:r>
          </a:p>
          <a:p>
            <a:pPr marL="228600" indent="-228600">
              <a:lnSpc>
                <a:spcPct val="90000"/>
              </a:lnSpc>
              <a:spcBef>
                <a:spcPts val="1000"/>
              </a:spcBef>
              <a:buFont typeface="Arial" panose="020B0604020202020204" pitchFamily="34" charset="0"/>
              <a:buChar char="•"/>
            </a:pPr>
            <a:r>
              <a:rPr lang="en-US" b="1" err="1">
                <a:solidFill>
                  <a:schemeClr val="accent6">
                    <a:lumMod val="10000"/>
                  </a:schemeClr>
                </a:solidFill>
              </a:rPr>
              <a:t>Personnes</a:t>
            </a:r>
            <a:r>
              <a:rPr lang="en-US" b="1">
                <a:solidFill>
                  <a:schemeClr val="accent6">
                    <a:lumMod val="10000"/>
                  </a:schemeClr>
                </a:solidFill>
              </a:rPr>
              <a:t> non </a:t>
            </a:r>
            <a:r>
              <a:rPr lang="en-US" b="1" err="1">
                <a:solidFill>
                  <a:schemeClr val="accent6">
                    <a:lumMod val="10000"/>
                  </a:schemeClr>
                </a:solidFill>
              </a:rPr>
              <a:t>binaire</a:t>
            </a:r>
            <a:r>
              <a:rPr lang="en-US" b="1">
                <a:solidFill>
                  <a:schemeClr val="accent6">
                    <a:lumMod val="10000"/>
                  </a:schemeClr>
                </a:solidFill>
              </a:rPr>
              <a:t> </a:t>
            </a:r>
            <a:r>
              <a:rPr lang="en-US">
                <a:solidFill>
                  <a:schemeClr val="accent6">
                    <a:lumMod val="10000"/>
                  </a:schemeClr>
                </a:solidFill>
              </a:rPr>
              <a:t>: </a:t>
            </a:r>
            <a:r>
              <a:rPr lang="fr-FR">
                <a:solidFill>
                  <a:schemeClr val="accent6">
                    <a:lumMod val="10000"/>
                  </a:schemeClr>
                </a:solidFill>
              </a:rPr>
              <a:t>personne dont le genre ne correspond pas uniquement à celui d’homme ou de</a:t>
            </a:r>
            <a:r>
              <a:rPr lang="en-BE">
                <a:solidFill>
                  <a:schemeClr val="accent6">
                    <a:lumMod val="10000"/>
                  </a:schemeClr>
                </a:solidFill>
              </a:rPr>
              <a:t> </a:t>
            </a:r>
            <a:r>
              <a:rPr lang="fr-FR">
                <a:solidFill>
                  <a:schemeClr val="accent6">
                    <a:lumMod val="10000"/>
                  </a:schemeClr>
                </a:solidFill>
              </a:rPr>
              <a:t>femme, pouvant se situer entre, en dehors, ou sans affiliation à un genre précis.</a:t>
            </a:r>
            <a:endParaRPr lang="en-BE">
              <a:solidFill>
                <a:schemeClr val="accent6">
                  <a:lumMod val="10000"/>
                </a:schemeClr>
              </a:solidFill>
            </a:endParaRPr>
          </a:p>
          <a:p>
            <a:pPr marL="228600" indent="-228600">
              <a:lnSpc>
                <a:spcPct val="90000"/>
              </a:lnSpc>
              <a:spcBef>
                <a:spcPts val="1000"/>
              </a:spcBef>
              <a:buFont typeface="Arial" panose="020B0604020202020204" pitchFamily="34" charset="0"/>
              <a:buChar char="•"/>
            </a:pPr>
            <a:r>
              <a:rPr lang="en-BE" b="1" err="1">
                <a:solidFill>
                  <a:schemeClr val="accent6">
                    <a:lumMod val="10000"/>
                  </a:schemeClr>
                </a:solidFill>
              </a:rPr>
              <a:t>Fluide</a:t>
            </a:r>
            <a:r>
              <a:rPr lang="en-US" b="1">
                <a:solidFill>
                  <a:schemeClr val="accent6">
                    <a:lumMod val="10000"/>
                  </a:schemeClr>
                </a:solidFill>
              </a:rPr>
              <a:t> </a:t>
            </a:r>
            <a:r>
              <a:rPr lang="en-US">
                <a:solidFill>
                  <a:schemeClr val="accent6">
                    <a:lumMod val="10000"/>
                  </a:schemeClr>
                </a:solidFill>
              </a:rPr>
              <a:t>: </a:t>
            </a:r>
            <a:r>
              <a:rPr lang="fr-FR">
                <a:solidFill>
                  <a:schemeClr val="accent6">
                    <a:lumMod val="10000"/>
                  </a:schemeClr>
                </a:solidFill>
              </a:rPr>
              <a:t>personne dont l’identité de genre varie ou fluctue entre différents genres au fil du temps, en</a:t>
            </a:r>
            <a:r>
              <a:rPr lang="en-BE">
                <a:solidFill>
                  <a:schemeClr val="accent6">
                    <a:lumMod val="10000"/>
                  </a:schemeClr>
                </a:solidFill>
              </a:rPr>
              <a:t> </a:t>
            </a:r>
            <a:r>
              <a:rPr lang="fr-FR">
                <a:solidFill>
                  <a:schemeClr val="accent6">
                    <a:lumMod val="10000"/>
                  </a:schemeClr>
                </a:solidFill>
              </a:rPr>
              <a:t>fonction de facteurs personnels, émotionnels ou sociaux.</a:t>
            </a:r>
            <a:endParaRPr lang="en-US">
              <a:solidFill>
                <a:schemeClr val="accent6">
                  <a:lumMod val="10000"/>
                </a:schemeClr>
              </a:solidFill>
            </a:endParaRPr>
          </a:p>
        </p:txBody>
      </p:sp>
      <p:pic>
        <p:nvPicPr>
          <p:cNvPr id="4098" name="Picture 2">
            <a:extLst>
              <a:ext uri="{FF2B5EF4-FFF2-40B4-BE49-F238E27FC236}">
                <a16:creationId xmlns:a16="http://schemas.microsoft.com/office/drawing/2014/main" id="{5A0F1264-4283-DF08-0C01-BBB15DEEC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81" r="2" b="7517"/>
          <a:stretch/>
        </p:blipFill>
        <p:spPr bwMode="auto">
          <a:xfrm>
            <a:off x="6610991" y="1825625"/>
            <a:ext cx="4304018" cy="4351338"/>
          </a:xfrm>
          <a:prstGeom prst="rect">
            <a:avLst/>
          </a:prstGeom>
          <a:solidFill>
            <a:srgbClr val="FFFFFF"/>
          </a:solidFill>
        </p:spPr>
      </p:pic>
    </p:spTree>
    <p:extLst>
      <p:ext uri="{BB962C8B-B14F-4D97-AF65-F5344CB8AC3E}">
        <p14:creationId xmlns:p14="http://schemas.microsoft.com/office/powerpoint/2010/main" val="294485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59EC6-757C-A312-2902-1B4B8AEC7D50}"/>
              </a:ext>
            </a:extLst>
          </p:cNvPr>
          <p:cNvSpPr txBox="1"/>
          <p:nvPr/>
        </p:nvSpPr>
        <p:spPr>
          <a:xfrm>
            <a:off x="857250" y="866776"/>
            <a:ext cx="5715000" cy="2686050"/>
          </a:xfrm>
          <a:prstGeom prst="rect">
            <a:avLst/>
          </a:prstGeom>
        </p:spPr>
        <p:txBody>
          <a:bodyPr vert="horz" lIns="91440" tIns="45720" rIns="91440" bIns="45720" rtlCol="0" anchor="ctr">
            <a:normAutofit lnSpcReduction="10000"/>
          </a:bodyPr>
          <a:lstStyle/>
          <a:p>
            <a:pPr>
              <a:lnSpc>
                <a:spcPct val="110000"/>
              </a:lnSpc>
              <a:spcBef>
                <a:spcPct val="0"/>
              </a:spcBef>
              <a:spcAft>
                <a:spcPts val="600"/>
              </a:spcAft>
            </a:pPr>
            <a:r>
              <a:rPr lang="nl-NL" sz="2400" b="1">
                <a:solidFill>
                  <a:schemeClr val="accent6">
                    <a:lumMod val="10000"/>
                  </a:schemeClr>
                </a:solidFill>
                <a:latin typeface="+mj-lt"/>
                <a:ea typeface="+mj-ea"/>
                <a:cs typeface="+mj-cs"/>
              </a:rPr>
              <a:t>L'expression du genre </a:t>
            </a:r>
            <a:r>
              <a:rPr lang="en-BE" sz="2400">
                <a:solidFill>
                  <a:schemeClr val="accent6">
                    <a:lumMod val="10000"/>
                  </a:schemeClr>
                </a:solidFill>
                <a:latin typeface="+mj-lt"/>
                <a:ea typeface="+mj-ea"/>
                <a:cs typeface="+mj-cs"/>
              </a:rPr>
              <a:t>r</a:t>
            </a:r>
            <a:r>
              <a:rPr lang="fr-BE" sz="2400">
                <a:solidFill>
                  <a:schemeClr val="accent6">
                    <a:lumMod val="10000"/>
                  </a:schemeClr>
                </a:solidFill>
                <a:latin typeface="+mj-lt"/>
                <a:ea typeface="+mj-ea"/>
                <a:cs typeface="+mj-cs"/>
              </a:rPr>
              <a:t>e</a:t>
            </a:r>
            <a:r>
              <a:rPr lang="en-BE" sz="2400">
                <a:solidFill>
                  <a:schemeClr val="accent6">
                    <a:lumMod val="10000"/>
                  </a:schemeClr>
                </a:solidFill>
                <a:latin typeface="+mj-lt"/>
                <a:ea typeface="+mj-ea"/>
                <a:cs typeface="+mj-cs"/>
              </a:rPr>
              <a:t>n</a:t>
            </a:r>
            <a:r>
              <a:rPr lang="fr-BE" sz="2400">
                <a:solidFill>
                  <a:schemeClr val="accent6">
                    <a:lumMod val="10000"/>
                  </a:schemeClr>
                </a:solidFill>
                <a:latin typeface="+mj-lt"/>
                <a:ea typeface="+mj-ea"/>
                <a:cs typeface="+mj-cs"/>
              </a:rPr>
              <a:t>v</a:t>
            </a:r>
            <a:r>
              <a:rPr lang="en-BE" sz="2400">
                <a:solidFill>
                  <a:schemeClr val="accent6">
                    <a:lumMod val="10000"/>
                  </a:schemeClr>
                </a:solidFill>
                <a:latin typeface="+mj-lt"/>
                <a:ea typeface="+mj-ea"/>
                <a:cs typeface="+mj-cs"/>
              </a:rPr>
              <a:t>o</a:t>
            </a:r>
            <a:r>
              <a:rPr lang="fr-BE" sz="2400">
                <a:solidFill>
                  <a:schemeClr val="accent6">
                    <a:lumMod val="10000"/>
                  </a:schemeClr>
                </a:solidFill>
                <a:latin typeface="+mj-lt"/>
                <a:ea typeface="+mj-ea"/>
                <a:cs typeface="+mj-cs"/>
              </a:rPr>
              <a:t>i</a:t>
            </a:r>
            <a:r>
              <a:rPr lang="en-BE" sz="2400">
                <a:solidFill>
                  <a:schemeClr val="accent6">
                    <a:lumMod val="10000"/>
                  </a:schemeClr>
                </a:solidFill>
                <a:latin typeface="+mj-lt"/>
                <a:ea typeface="+mj-ea"/>
                <a:cs typeface="+mj-cs"/>
              </a:rPr>
              <a:t>e </a:t>
            </a:r>
            <a:r>
              <a:rPr lang="fr-BE" sz="2400">
                <a:solidFill>
                  <a:schemeClr val="accent6">
                    <a:lumMod val="10000"/>
                  </a:schemeClr>
                </a:solidFill>
                <a:latin typeface="+mj-lt"/>
                <a:ea typeface="+mj-ea"/>
                <a:cs typeface="+mj-cs"/>
              </a:rPr>
              <a:t>à</a:t>
            </a:r>
            <a:r>
              <a:rPr lang="en-BE" sz="2400">
                <a:solidFill>
                  <a:schemeClr val="accent6">
                    <a:lumMod val="10000"/>
                  </a:schemeClr>
                </a:solidFill>
                <a:latin typeface="+mj-lt"/>
                <a:ea typeface="+mj-ea"/>
                <a:cs typeface="+mj-cs"/>
              </a:rPr>
              <a:t> </a:t>
            </a:r>
            <a:r>
              <a:rPr lang="fr-BE" sz="2400">
                <a:solidFill>
                  <a:schemeClr val="accent6">
                    <a:lumMod val="10000"/>
                  </a:schemeClr>
                </a:solidFill>
                <a:latin typeface="+mj-lt"/>
                <a:ea typeface="+mj-ea"/>
                <a:cs typeface="+mj-cs"/>
              </a:rPr>
              <a:t>l</a:t>
            </a:r>
            <a:r>
              <a:rPr lang="en-BE" sz="2400">
                <a:solidFill>
                  <a:schemeClr val="accent6">
                    <a:lumMod val="10000"/>
                  </a:schemeClr>
                </a:solidFill>
                <a:latin typeface="+mj-lt"/>
                <a:ea typeface="+mj-ea"/>
                <a:cs typeface="+mj-cs"/>
              </a:rPr>
              <a:t>a </a:t>
            </a:r>
            <a:r>
              <a:rPr lang="fr-BE" sz="2400">
                <a:solidFill>
                  <a:schemeClr val="accent6">
                    <a:lumMod val="10000"/>
                  </a:schemeClr>
                </a:solidFill>
                <a:latin typeface="+mj-lt"/>
                <a:ea typeface="+mj-ea"/>
                <a:cs typeface="+mj-cs"/>
              </a:rPr>
              <a:t>f</a:t>
            </a:r>
            <a:r>
              <a:rPr lang="en-BE" sz="2400">
                <a:solidFill>
                  <a:schemeClr val="accent6">
                    <a:lumMod val="10000"/>
                  </a:schemeClr>
                </a:solidFill>
                <a:latin typeface="+mj-lt"/>
                <a:ea typeface="+mj-ea"/>
                <a:cs typeface="+mj-cs"/>
              </a:rPr>
              <a:t>a</a:t>
            </a:r>
            <a:r>
              <a:rPr lang="fr-BE" sz="2400">
                <a:solidFill>
                  <a:schemeClr val="accent6">
                    <a:lumMod val="10000"/>
                  </a:schemeClr>
                </a:solidFill>
                <a:latin typeface="+mj-lt"/>
                <a:ea typeface="+mj-ea"/>
                <a:cs typeface="+mj-cs"/>
              </a:rPr>
              <a:t>ç</a:t>
            </a:r>
            <a:r>
              <a:rPr lang="en-BE" sz="2400">
                <a:solidFill>
                  <a:schemeClr val="accent6">
                    <a:lumMod val="10000"/>
                  </a:schemeClr>
                </a:solidFill>
                <a:latin typeface="+mj-lt"/>
                <a:ea typeface="+mj-ea"/>
                <a:cs typeface="+mj-cs"/>
              </a:rPr>
              <a:t>o</a:t>
            </a:r>
            <a:r>
              <a:rPr lang="fr-BE" sz="2400">
                <a:solidFill>
                  <a:schemeClr val="accent6">
                    <a:lumMod val="10000"/>
                  </a:schemeClr>
                </a:solidFill>
                <a:latin typeface="+mj-lt"/>
                <a:ea typeface="+mj-ea"/>
                <a:cs typeface="+mj-cs"/>
              </a:rPr>
              <a:t>n</a:t>
            </a:r>
            <a:r>
              <a:rPr lang="en-BE" sz="2400">
                <a:solidFill>
                  <a:schemeClr val="accent6">
                    <a:lumMod val="10000"/>
                  </a:schemeClr>
                </a:solidFill>
                <a:latin typeface="+mj-lt"/>
                <a:ea typeface="+mj-ea"/>
                <a:cs typeface="+mj-cs"/>
              </a:rPr>
              <a:t> </a:t>
            </a:r>
            <a:r>
              <a:rPr lang="nl-NL" sz="2400">
                <a:solidFill>
                  <a:schemeClr val="accent6">
                    <a:lumMod val="10000"/>
                  </a:schemeClr>
                </a:solidFill>
                <a:latin typeface="+mj-lt"/>
                <a:ea typeface="+mj-ea"/>
                <a:cs typeface="+mj-cs"/>
              </a:rPr>
              <a:t>dont les individus s'expriment dans le monde extérieur : les vêtements, la coiffure, les comportements, le langage corporel, l'utilisation de la voix, peuvent être considérés par la société comme plutôt féminins ou plutôt masculins.</a:t>
            </a:r>
            <a:r>
              <a:rPr lang="en-BE" sz="2400">
                <a:solidFill>
                  <a:schemeClr val="accent6">
                    <a:lumMod val="10000"/>
                  </a:schemeClr>
                </a:solidFill>
                <a:latin typeface="+mj-lt"/>
                <a:ea typeface="+mj-ea"/>
                <a:cs typeface="+mj-cs"/>
              </a:rPr>
              <a:t> </a:t>
            </a:r>
            <a:endParaRPr lang="en-US" sz="2400">
              <a:solidFill>
                <a:schemeClr val="accent6">
                  <a:lumMod val="10000"/>
                </a:schemeClr>
              </a:solidFill>
              <a:latin typeface="+mj-lt"/>
              <a:ea typeface="+mj-ea"/>
              <a:cs typeface="+mj-cs"/>
            </a:endParaRPr>
          </a:p>
        </p:txBody>
      </p:sp>
      <p:pic>
        <p:nvPicPr>
          <p:cNvPr id="5122" name="Picture 2" descr="Logo&#10;&#10;Description automatically generated">
            <a:extLst>
              <a:ext uri="{FF2B5EF4-FFF2-40B4-BE49-F238E27FC236}">
                <a16:creationId xmlns:a16="http://schemas.microsoft.com/office/drawing/2014/main" id="{15B76193-70F8-9333-EE2F-0A191C1E9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033" y="957262"/>
            <a:ext cx="4079856" cy="49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08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59EC6-757C-A312-2902-1B4B8AEC7D50}"/>
              </a:ext>
            </a:extLst>
          </p:cNvPr>
          <p:cNvSpPr txBox="1"/>
          <p:nvPr/>
        </p:nvSpPr>
        <p:spPr>
          <a:xfrm>
            <a:off x="847725" y="352425"/>
            <a:ext cx="8239125" cy="1466850"/>
          </a:xfrm>
          <a:prstGeom prst="rect">
            <a:avLst/>
          </a:prstGeom>
        </p:spPr>
        <p:txBody>
          <a:bodyPr vert="horz" lIns="91440" tIns="45720" rIns="91440" bIns="45720" rtlCol="0" anchor="ctr">
            <a:normAutofit/>
          </a:bodyPr>
          <a:lstStyle/>
          <a:p>
            <a:pPr>
              <a:lnSpc>
                <a:spcPct val="110000"/>
              </a:lnSpc>
              <a:spcBef>
                <a:spcPct val="0"/>
              </a:spcBef>
              <a:spcAft>
                <a:spcPts val="600"/>
              </a:spcAft>
            </a:pPr>
            <a:r>
              <a:rPr lang="nl-NL" sz="2200" b="1">
                <a:solidFill>
                  <a:schemeClr val="accent6">
                    <a:lumMod val="10000"/>
                  </a:schemeClr>
                </a:solidFill>
                <a:latin typeface="+mj-lt"/>
                <a:ea typeface="+mj-ea"/>
                <a:cs typeface="+mj-cs"/>
              </a:rPr>
              <a:t>Orientation sexuelle </a:t>
            </a:r>
            <a:r>
              <a:rPr lang="en-GB" sz="2200">
                <a:solidFill>
                  <a:schemeClr val="accent6">
                    <a:lumMod val="10000"/>
                  </a:schemeClr>
                </a:solidFill>
                <a:latin typeface="+mj-lt"/>
                <a:ea typeface="+mj-ea"/>
                <a:cs typeface="+mj-cs"/>
              </a:rPr>
              <a:t>Il s'agit de l'attirance physique, romantique ou émotionnelle qu'une </a:t>
            </a:r>
            <a:r>
              <a:rPr lang="en-GB" sz="2200" err="1">
                <a:solidFill>
                  <a:schemeClr val="accent6">
                    <a:lumMod val="10000"/>
                  </a:schemeClr>
                </a:solidFill>
                <a:latin typeface="+mj-lt"/>
                <a:ea typeface="+mj-ea"/>
                <a:cs typeface="+mj-cs"/>
              </a:rPr>
              <a:t>personne</a:t>
            </a:r>
            <a:r>
              <a:rPr lang="en-GB" sz="2200">
                <a:solidFill>
                  <a:schemeClr val="accent6">
                    <a:lumMod val="10000"/>
                  </a:schemeClr>
                </a:solidFill>
                <a:latin typeface="+mj-lt"/>
                <a:ea typeface="+mj-ea"/>
                <a:cs typeface="+mj-cs"/>
              </a:rPr>
              <a:t> </a:t>
            </a:r>
            <a:r>
              <a:rPr lang="en-BE" sz="2200">
                <a:solidFill>
                  <a:schemeClr val="accent6">
                    <a:lumMod val="10000"/>
                  </a:schemeClr>
                </a:solidFill>
                <a:latin typeface="+mj-lt"/>
                <a:ea typeface="+mj-ea"/>
                <a:cs typeface="+mj-cs"/>
              </a:rPr>
              <a:t>r</a:t>
            </a:r>
            <a:r>
              <a:rPr lang="fr-BE" sz="2200">
                <a:solidFill>
                  <a:schemeClr val="accent6">
                    <a:lumMod val="10000"/>
                  </a:schemeClr>
                </a:solidFill>
                <a:latin typeface="+mj-lt"/>
                <a:ea typeface="+mj-ea"/>
                <a:cs typeface="+mj-cs"/>
              </a:rPr>
              <a:t>e</a:t>
            </a:r>
            <a:r>
              <a:rPr lang="en-BE" sz="2200">
                <a:solidFill>
                  <a:schemeClr val="accent6">
                    <a:lumMod val="10000"/>
                  </a:schemeClr>
                </a:solidFill>
                <a:latin typeface="+mj-lt"/>
                <a:ea typeface="+mj-ea"/>
                <a:cs typeface="+mj-cs"/>
              </a:rPr>
              <a:t>s</a:t>
            </a:r>
            <a:r>
              <a:rPr lang="fr-BE" sz="2200">
                <a:solidFill>
                  <a:schemeClr val="accent6">
                    <a:lumMod val="10000"/>
                  </a:schemeClr>
                </a:solidFill>
                <a:latin typeface="+mj-lt"/>
                <a:ea typeface="+mj-ea"/>
                <a:cs typeface="+mj-cs"/>
              </a:rPr>
              <a:t>s</a:t>
            </a:r>
            <a:r>
              <a:rPr lang="en-BE" sz="2200">
                <a:solidFill>
                  <a:schemeClr val="accent6">
                    <a:lumMod val="10000"/>
                  </a:schemeClr>
                </a:solidFill>
                <a:latin typeface="+mj-lt"/>
                <a:ea typeface="+mj-ea"/>
                <a:cs typeface="+mj-cs"/>
              </a:rPr>
              <a:t>e</a:t>
            </a:r>
            <a:r>
              <a:rPr lang="fr-BE" sz="2200">
                <a:solidFill>
                  <a:schemeClr val="accent6">
                    <a:lumMod val="10000"/>
                  </a:schemeClr>
                </a:solidFill>
                <a:latin typeface="+mj-lt"/>
                <a:ea typeface="+mj-ea"/>
                <a:cs typeface="+mj-cs"/>
              </a:rPr>
              <a:t>n</a:t>
            </a:r>
            <a:r>
              <a:rPr lang="en-BE" sz="2200">
                <a:solidFill>
                  <a:schemeClr val="accent6">
                    <a:lumMod val="10000"/>
                  </a:schemeClr>
                </a:solidFill>
                <a:latin typeface="+mj-lt"/>
                <a:ea typeface="+mj-ea"/>
                <a:cs typeface="+mj-cs"/>
              </a:rPr>
              <a:t>t </a:t>
            </a:r>
            <a:r>
              <a:rPr lang="fr-BE" sz="2200">
                <a:solidFill>
                  <a:schemeClr val="accent6">
                    <a:lumMod val="10000"/>
                  </a:schemeClr>
                </a:solidFill>
                <a:latin typeface="+mj-lt"/>
                <a:ea typeface="+mj-ea"/>
                <a:cs typeface="+mj-cs"/>
              </a:rPr>
              <a:t>e</a:t>
            </a:r>
            <a:r>
              <a:rPr lang="en-BE" sz="2200">
                <a:solidFill>
                  <a:schemeClr val="accent6">
                    <a:lumMod val="10000"/>
                  </a:schemeClr>
                </a:solidFill>
                <a:latin typeface="+mj-lt"/>
                <a:ea typeface="+mj-ea"/>
                <a:cs typeface="+mj-cs"/>
              </a:rPr>
              <a:t>n</a:t>
            </a:r>
            <a:r>
              <a:rPr lang="fr-BE" sz="2200">
                <a:solidFill>
                  <a:schemeClr val="accent6">
                    <a:lumMod val="10000"/>
                  </a:schemeClr>
                </a:solidFill>
                <a:latin typeface="+mj-lt"/>
                <a:ea typeface="+mj-ea"/>
                <a:cs typeface="+mj-cs"/>
              </a:rPr>
              <a:t>v</a:t>
            </a:r>
            <a:r>
              <a:rPr lang="en-BE" sz="2200">
                <a:solidFill>
                  <a:schemeClr val="accent6">
                    <a:lumMod val="10000"/>
                  </a:schemeClr>
                </a:solidFill>
                <a:latin typeface="+mj-lt"/>
                <a:ea typeface="+mj-ea"/>
                <a:cs typeface="+mj-cs"/>
              </a:rPr>
              <a:t>e</a:t>
            </a:r>
            <a:r>
              <a:rPr lang="fr-BE" sz="2200">
                <a:solidFill>
                  <a:schemeClr val="accent6">
                    <a:lumMod val="10000"/>
                  </a:schemeClr>
                </a:solidFill>
                <a:latin typeface="+mj-lt"/>
                <a:ea typeface="+mj-ea"/>
                <a:cs typeface="+mj-cs"/>
              </a:rPr>
              <a:t>r</a:t>
            </a:r>
            <a:r>
              <a:rPr lang="en-BE" sz="2200">
                <a:solidFill>
                  <a:schemeClr val="accent6">
                    <a:lumMod val="10000"/>
                  </a:schemeClr>
                </a:solidFill>
                <a:latin typeface="+mj-lt"/>
                <a:ea typeface="+mj-ea"/>
                <a:cs typeface="+mj-cs"/>
              </a:rPr>
              <a:t>s </a:t>
            </a:r>
            <a:r>
              <a:rPr lang="en-GB" sz="2200" err="1">
                <a:solidFill>
                  <a:schemeClr val="accent6">
                    <a:lumMod val="10000"/>
                  </a:schemeClr>
                </a:solidFill>
                <a:latin typeface="+mj-lt"/>
                <a:ea typeface="+mj-ea"/>
                <a:cs typeface="+mj-cs"/>
              </a:rPr>
              <a:t>d'autres</a:t>
            </a:r>
            <a:r>
              <a:rPr lang="en-GB" sz="2200">
                <a:solidFill>
                  <a:schemeClr val="accent6">
                    <a:lumMod val="10000"/>
                  </a:schemeClr>
                </a:solidFill>
                <a:latin typeface="+mj-lt"/>
                <a:ea typeface="+mj-ea"/>
                <a:cs typeface="+mj-cs"/>
              </a:rPr>
              <a:t> personnes.</a:t>
            </a:r>
            <a:endParaRPr lang="en-US" sz="2200">
              <a:solidFill>
                <a:schemeClr val="accent6">
                  <a:lumMod val="10000"/>
                </a:schemeClr>
              </a:solidFill>
              <a:latin typeface="+mj-lt"/>
              <a:ea typeface="+mj-ea"/>
              <a:cs typeface="+mj-cs"/>
            </a:endParaRPr>
          </a:p>
        </p:txBody>
      </p:sp>
      <p:sp>
        <p:nvSpPr>
          <p:cNvPr id="9" name="TextBox 8">
            <a:extLst>
              <a:ext uri="{FF2B5EF4-FFF2-40B4-BE49-F238E27FC236}">
                <a16:creationId xmlns:a16="http://schemas.microsoft.com/office/drawing/2014/main" id="{213FBD14-97DA-3AEF-C1D3-DB9DE62F0D11}"/>
              </a:ext>
            </a:extLst>
          </p:cNvPr>
          <p:cNvSpPr txBox="1"/>
          <p:nvPr/>
        </p:nvSpPr>
        <p:spPr>
          <a:xfrm>
            <a:off x="781050" y="1914525"/>
            <a:ext cx="6391275" cy="4352925"/>
          </a:xfrm>
          <a:prstGeom prst="rect">
            <a:avLst/>
          </a:prstGeom>
        </p:spPr>
        <p:txBody>
          <a:bodyPr vert="horz" lIns="91440" tIns="45720" rIns="91440" bIns="45720" rtlCol="0" anchor="t">
            <a:normAutofit lnSpcReduction="10000"/>
          </a:bodyPr>
          <a:lstStyle/>
          <a:p>
            <a:pPr marL="228600" indent="-228600">
              <a:lnSpc>
                <a:spcPct val="90000"/>
              </a:lnSpc>
              <a:spcBef>
                <a:spcPts val="1000"/>
              </a:spcBef>
              <a:buFont typeface="Arial" panose="020B0604020202020204" pitchFamily="34" charset="0"/>
              <a:buChar char="•"/>
            </a:pPr>
            <a:r>
              <a:rPr lang="nl-NL" b="1">
                <a:solidFill>
                  <a:schemeClr val="accent6">
                    <a:lumMod val="10000"/>
                  </a:schemeClr>
                </a:solidFill>
              </a:rPr>
              <a:t>Homosexualité : </a:t>
            </a:r>
            <a:r>
              <a:rPr lang="fr-FR">
                <a:solidFill>
                  <a:schemeClr val="accent6">
                    <a:lumMod val="10000"/>
                  </a:schemeClr>
                </a:solidFill>
              </a:rPr>
              <a:t>être</a:t>
            </a:r>
            <a:r>
              <a:rPr lang="en-BE">
                <a:solidFill>
                  <a:schemeClr val="accent6">
                    <a:lumMod val="10000"/>
                  </a:schemeClr>
                </a:solidFill>
              </a:rPr>
              <a:t> </a:t>
            </a:r>
            <a:r>
              <a:rPr lang="fr-BE">
                <a:solidFill>
                  <a:schemeClr val="accent6">
                    <a:lumMod val="10000"/>
                  </a:schemeClr>
                </a:solidFill>
              </a:rPr>
              <a:t>s</a:t>
            </a:r>
            <a:r>
              <a:rPr lang="en-BE">
                <a:solidFill>
                  <a:schemeClr val="accent6">
                    <a:lumMod val="10000"/>
                  </a:schemeClr>
                </a:solidFill>
              </a:rPr>
              <a:t>e</a:t>
            </a:r>
            <a:r>
              <a:rPr lang="fr-BE">
                <a:solidFill>
                  <a:schemeClr val="accent6">
                    <a:lumMod val="10000"/>
                  </a:schemeClr>
                </a:solidFill>
              </a:rPr>
              <a:t>x</a:t>
            </a:r>
            <a:r>
              <a:rPr lang="en-BE">
                <a:solidFill>
                  <a:schemeClr val="accent6">
                    <a:lumMod val="10000"/>
                  </a:schemeClr>
                </a:solidFill>
              </a:rPr>
              <a:t>u</a:t>
            </a:r>
            <a:r>
              <a:rPr lang="fr-BE">
                <a:solidFill>
                  <a:schemeClr val="accent6">
                    <a:lumMod val="10000"/>
                  </a:schemeClr>
                </a:solidFill>
              </a:rPr>
              <a:t>e</a:t>
            </a:r>
            <a:r>
              <a:rPr lang="en-BE">
                <a:solidFill>
                  <a:schemeClr val="accent6">
                    <a:lumMod val="10000"/>
                  </a:schemeClr>
                </a:solidFill>
              </a:rPr>
              <a:t>l</a:t>
            </a:r>
            <a:r>
              <a:rPr lang="fr-BE">
                <a:solidFill>
                  <a:schemeClr val="accent6">
                    <a:lumMod val="10000"/>
                  </a:schemeClr>
                </a:solidFill>
              </a:rPr>
              <a:t>l</a:t>
            </a:r>
            <a:r>
              <a:rPr lang="en-BE">
                <a:solidFill>
                  <a:schemeClr val="accent6">
                    <a:lumMod val="10000"/>
                  </a:schemeClr>
                </a:solidFill>
              </a:rPr>
              <a:t>e</a:t>
            </a:r>
            <a:r>
              <a:rPr lang="fr-BE">
                <a:solidFill>
                  <a:schemeClr val="accent6">
                    <a:lumMod val="10000"/>
                  </a:schemeClr>
                </a:solidFill>
              </a:rPr>
              <a:t>m</a:t>
            </a:r>
            <a:r>
              <a:rPr lang="en-BE">
                <a:solidFill>
                  <a:schemeClr val="accent6">
                    <a:lumMod val="10000"/>
                  </a:schemeClr>
                </a:solidFill>
              </a:rPr>
              <a:t>e</a:t>
            </a:r>
            <a:r>
              <a:rPr lang="fr-BE">
                <a:solidFill>
                  <a:schemeClr val="accent6">
                    <a:lumMod val="10000"/>
                  </a:schemeClr>
                </a:solidFill>
              </a:rPr>
              <a:t>n</a:t>
            </a:r>
            <a:r>
              <a:rPr lang="en-BE">
                <a:solidFill>
                  <a:schemeClr val="accent6">
                    <a:lumMod val="10000"/>
                  </a:schemeClr>
                </a:solidFill>
              </a:rPr>
              <a:t>t/</a:t>
            </a:r>
            <a:r>
              <a:rPr lang="fr-BE">
                <a:solidFill>
                  <a:schemeClr val="accent6">
                    <a:lumMod val="10000"/>
                  </a:schemeClr>
                </a:solidFill>
              </a:rPr>
              <a:t>r</a:t>
            </a:r>
            <a:r>
              <a:rPr lang="en-BE" err="1">
                <a:solidFill>
                  <a:schemeClr val="accent6">
                    <a:lumMod val="10000"/>
                  </a:schemeClr>
                </a:solidFill>
              </a:rPr>
              <a:t>omantiquement</a:t>
            </a:r>
            <a:r>
              <a:rPr lang="en-BE">
                <a:solidFill>
                  <a:schemeClr val="accent6">
                    <a:lumMod val="10000"/>
                  </a:schemeClr>
                </a:solidFill>
              </a:rPr>
              <a:t> </a:t>
            </a:r>
            <a:r>
              <a:rPr lang="fr-FR" err="1">
                <a:solidFill>
                  <a:schemeClr val="accent6">
                    <a:lumMod val="10000"/>
                  </a:schemeClr>
                </a:solidFill>
              </a:rPr>
              <a:t>attiré·e</a:t>
            </a:r>
            <a:r>
              <a:rPr lang="fr-FR">
                <a:solidFill>
                  <a:schemeClr val="accent6">
                    <a:lumMod val="10000"/>
                  </a:schemeClr>
                </a:solidFill>
              </a:rPr>
              <a:t> par des personnes dont l’identité de genre/sexe est différent.</a:t>
            </a:r>
            <a:endParaRPr lang="nl-NL">
              <a:solidFill>
                <a:schemeClr val="accent6">
                  <a:lumMod val="10000"/>
                </a:schemeClr>
              </a:solidFill>
            </a:endParaRPr>
          </a:p>
          <a:p>
            <a:pPr marL="228600" indent="-228600">
              <a:lnSpc>
                <a:spcPct val="90000"/>
              </a:lnSpc>
              <a:spcBef>
                <a:spcPts val="1000"/>
              </a:spcBef>
              <a:buFont typeface="Arial" panose="020B0604020202020204" pitchFamily="34" charset="0"/>
              <a:buChar char="•"/>
            </a:pPr>
            <a:r>
              <a:rPr lang="nl-NL" b="1">
                <a:solidFill>
                  <a:schemeClr val="accent6">
                    <a:lumMod val="10000"/>
                  </a:schemeClr>
                </a:solidFill>
              </a:rPr>
              <a:t>Hétérosexualité : </a:t>
            </a:r>
            <a:r>
              <a:rPr lang="fr-FR">
                <a:solidFill>
                  <a:schemeClr val="accent6">
                    <a:lumMod val="10000"/>
                  </a:schemeClr>
                </a:solidFill>
              </a:rPr>
              <a:t>être </a:t>
            </a:r>
            <a:r>
              <a:rPr lang="en-BE">
                <a:solidFill>
                  <a:schemeClr val="accent6">
                    <a:lumMod val="10000"/>
                  </a:schemeClr>
                </a:solidFill>
              </a:rPr>
              <a:t>s</a:t>
            </a:r>
            <a:r>
              <a:rPr lang="fr-BE">
                <a:solidFill>
                  <a:schemeClr val="accent6">
                    <a:lumMod val="10000"/>
                  </a:schemeClr>
                </a:solidFill>
              </a:rPr>
              <a:t>e</a:t>
            </a:r>
            <a:r>
              <a:rPr lang="en-BE">
                <a:solidFill>
                  <a:schemeClr val="accent6">
                    <a:lumMod val="10000"/>
                  </a:schemeClr>
                </a:solidFill>
              </a:rPr>
              <a:t>x</a:t>
            </a:r>
            <a:r>
              <a:rPr lang="fr-BE">
                <a:solidFill>
                  <a:schemeClr val="accent6">
                    <a:lumMod val="10000"/>
                  </a:schemeClr>
                </a:solidFill>
              </a:rPr>
              <a:t>u</a:t>
            </a:r>
            <a:r>
              <a:rPr lang="en-BE">
                <a:solidFill>
                  <a:schemeClr val="accent6">
                    <a:lumMod val="10000"/>
                  </a:schemeClr>
                </a:solidFill>
              </a:rPr>
              <a:t>e</a:t>
            </a:r>
            <a:r>
              <a:rPr lang="fr-BE">
                <a:solidFill>
                  <a:schemeClr val="accent6">
                    <a:lumMod val="10000"/>
                  </a:schemeClr>
                </a:solidFill>
              </a:rPr>
              <a:t>l</a:t>
            </a:r>
            <a:r>
              <a:rPr lang="en-BE">
                <a:solidFill>
                  <a:schemeClr val="accent6">
                    <a:lumMod val="10000"/>
                  </a:schemeClr>
                </a:solidFill>
              </a:rPr>
              <a:t>l</a:t>
            </a:r>
            <a:r>
              <a:rPr lang="fr-BE">
                <a:solidFill>
                  <a:schemeClr val="accent6">
                    <a:lumMod val="10000"/>
                  </a:schemeClr>
                </a:solidFill>
              </a:rPr>
              <a:t>e</a:t>
            </a:r>
            <a:r>
              <a:rPr lang="en-BE">
                <a:solidFill>
                  <a:schemeClr val="accent6">
                    <a:lumMod val="10000"/>
                  </a:schemeClr>
                </a:solidFill>
              </a:rPr>
              <a:t>m</a:t>
            </a:r>
            <a:r>
              <a:rPr lang="fr-BE">
                <a:solidFill>
                  <a:schemeClr val="accent6">
                    <a:lumMod val="10000"/>
                  </a:schemeClr>
                </a:solidFill>
              </a:rPr>
              <a:t>e</a:t>
            </a:r>
            <a:r>
              <a:rPr lang="en-BE">
                <a:solidFill>
                  <a:schemeClr val="accent6">
                    <a:lumMod val="10000"/>
                  </a:schemeClr>
                </a:solidFill>
              </a:rPr>
              <a:t>n</a:t>
            </a:r>
            <a:r>
              <a:rPr lang="fr-BE">
                <a:solidFill>
                  <a:schemeClr val="accent6">
                    <a:lumMod val="10000"/>
                  </a:schemeClr>
                </a:solidFill>
              </a:rPr>
              <a:t>t</a:t>
            </a:r>
            <a:r>
              <a:rPr lang="en-BE">
                <a:solidFill>
                  <a:schemeClr val="accent6">
                    <a:lumMod val="10000"/>
                  </a:schemeClr>
                </a:solidFill>
              </a:rPr>
              <a:t>/</a:t>
            </a:r>
            <a:r>
              <a:rPr lang="fr-BE">
                <a:solidFill>
                  <a:schemeClr val="accent6">
                    <a:lumMod val="10000"/>
                  </a:schemeClr>
                </a:solidFill>
              </a:rPr>
              <a:t>r</a:t>
            </a:r>
            <a:r>
              <a:rPr lang="en-BE">
                <a:solidFill>
                  <a:schemeClr val="accent6">
                    <a:lumMod val="10000"/>
                  </a:schemeClr>
                </a:solidFill>
              </a:rPr>
              <a:t>o</a:t>
            </a:r>
            <a:r>
              <a:rPr lang="fr-BE">
                <a:solidFill>
                  <a:schemeClr val="accent6">
                    <a:lumMod val="10000"/>
                  </a:schemeClr>
                </a:solidFill>
              </a:rPr>
              <a:t>m</a:t>
            </a:r>
            <a:r>
              <a:rPr lang="en-BE">
                <a:solidFill>
                  <a:schemeClr val="accent6">
                    <a:lumMod val="10000"/>
                  </a:schemeClr>
                </a:solidFill>
              </a:rPr>
              <a:t>a</a:t>
            </a:r>
            <a:r>
              <a:rPr lang="fr-BE">
                <a:solidFill>
                  <a:schemeClr val="accent6">
                    <a:lumMod val="10000"/>
                  </a:schemeClr>
                </a:solidFill>
              </a:rPr>
              <a:t>n</a:t>
            </a:r>
            <a:r>
              <a:rPr lang="en-BE">
                <a:solidFill>
                  <a:schemeClr val="accent6">
                    <a:lumMod val="10000"/>
                  </a:schemeClr>
                </a:solidFill>
              </a:rPr>
              <a:t>t</a:t>
            </a:r>
            <a:r>
              <a:rPr lang="fr-BE">
                <a:solidFill>
                  <a:schemeClr val="accent6">
                    <a:lumMod val="10000"/>
                  </a:schemeClr>
                </a:solidFill>
              </a:rPr>
              <a:t>i</a:t>
            </a:r>
            <a:r>
              <a:rPr lang="en-BE" err="1">
                <a:solidFill>
                  <a:schemeClr val="accent6">
                    <a:lumMod val="10000"/>
                  </a:schemeClr>
                </a:solidFill>
              </a:rPr>
              <a:t>quement</a:t>
            </a:r>
            <a:r>
              <a:rPr lang="en-BE">
                <a:solidFill>
                  <a:schemeClr val="accent6">
                    <a:lumMod val="10000"/>
                  </a:schemeClr>
                </a:solidFill>
              </a:rPr>
              <a:t> </a:t>
            </a:r>
            <a:r>
              <a:rPr lang="fr-FR" err="1">
                <a:solidFill>
                  <a:schemeClr val="accent6">
                    <a:lumMod val="10000"/>
                  </a:schemeClr>
                </a:solidFill>
              </a:rPr>
              <a:t>attiré·e</a:t>
            </a:r>
            <a:r>
              <a:rPr lang="fr-FR">
                <a:solidFill>
                  <a:schemeClr val="accent6">
                    <a:lumMod val="10000"/>
                  </a:schemeClr>
                </a:solidFill>
              </a:rPr>
              <a:t> par des personnes ayant la même identité de genre/sexe.</a:t>
            </a:r>
            <a:endParaRPr lang="nl-NL">
              <a:solidFill>
                <a:schemeClr val="accent6">
                  <a:lumMod val="10000"/>
                </a:schemeClr>
              </a:solidFill>
            </a:endParaRPr>
          </a:p>
          <a:p>
            <a:pPr marL="228600" indent="-228600">
              <a:lnSpc>
                <a:spcPct val="90000"/>
              </a:lnSpc>
              <a:spcBef>
                <a:spcPts val="1000"/>
              </a:spcBef>
              <a:buFont typeface="Arial" panose="020B0604020202020204" pitchFamily="34" charset="0"/>
              <a:buChar char="•"/>
            </a:pPr>
            <a:r>
              <a:rPr lang="nl-NL" b="1">
                <a:solidFill>
                  <a:schemeClr val="accent6">
                    <a:lumMod val="10000"/>
                  </a:schemeClr>
                </a:solidFill>
              </a:rPr>
              <a:t>Bisexualité : </a:t>
            </a:r>
            <a:r>
              <a:rPr lang="fr-FR">
                <a:solidFill>
                  <a:schemeClr val="accent6">
                    <a:lumMod val="10000"/>
                  </a:schemeClr>
                </a:solidFill>
              </a:rPr>
              <a:t>être</a:t>
            </a:r>
            <a:r>
              <a:rPr lang="en-BE">
                <a:solidFill>
                  <a:schemeClr val="accent6">
                    <a:lumMod val="10000"/>
                  </a:schemeClr>
                </a:solidFill>
              </a:rPr>
              <a:t> </a:t>
            </a:r>
            <a:r>
              <a:rPr lang="fr-BE">
                <a:solidFill>
                  <a:schemeClr val="accent6">
                    <a:lumMod val="10000"/>
                  </a:schemeClr>
                </a:solidFill>
              </a:rPr>
              <a:t>s</a:t>
            </a:r>
            <a:r>
              <a:rPr lang="en-BE">
                <a:solidFill>
                  <a:schemeClr val="accent6">
                    <a:lumMod val="10000"/>
                  </a:schemeClr>
                </a:solidFill>
              </a:rPr>
              <a:t>e</a:t>
            </a:r>
            <a:r>
              <a:rPr lang="fr-BE">
                <a:solidFill>
                  <a:schemeClr val="accent6">
                    <a:lumMod val="10000"/>
                  </a:schemeClr>
                </a:solidFill>
              </a:rPr>
              <a:t>x</a:t>
            </a:r>
            <a:r>
              <a:rPr lang="en-BE">
                <a:solidFill>
                  <a:schemeClr val="accent6">
                    <a:lumMod val="10000"/>
                  </a:schemeClr>
                </a:solidFill>
              </a:rPr>
              <a:t>u</a:t>
            </a:r>
            <a:r>
              <a:rPr lang="fr-BE">
                <a:solidFill>
                  <a:schemeClr val="accent6">
                    <a:lumMod val="10000"/>
                  </a:schemeClr>
                </a:solidFill>
              </a:rPr>
              <a:t>e</a:t>
            </a:r>
            <a:r>
              <a:rPr lang="en-BE">
                <a:solidFill>
                  <a:schemeClr val="accent6">
                    <a:lumMod val="10000"/>
                  </a:schemeClr>
                </a:solidFill>
              </a:rPr>
              <a:t>l</a:t>
            </a:r>
            <a:r>
              <a:rPr lang="fr-BE">
                <a:solidFill>
                  <a:schemeClr val="accent6">
                    <a:lumMod val="10000"/>
                  </a:schemeClr>
                </a:solidFill>
              </a:rPr>
              <a:t>l</a:t>
            </a:r>
            <a:r>
              <a:rPr lang="en-BE">
                <a:solidFill>
                  <a:schemeClr val="accent6">
                    <a:lumMod val="10000"/>
                  </a:schemeClr>
                </a:solidFill>
              </a:rPr>
              <a:t>e</a:t>
            </a:r>
            <a:r>
              <a:rPr lang="fr-BE">
                <a:solidFill>
                  <a:schemeClr val="accent6">
                    <a:lumMod val="10000"/>
                  </a:schemeClr>
                </a:solidFill>
              </a:rPr>
              <a:t>m</a:t>
            </a:r>
            <a:r>
              <a:rPr lang="en-BE">
                <a:solidFill>
                  <a:schemeClr val="accent6">
                    <a:lumMod val="10000"/>
                  </a:schemeClr>
                </a:solidFill>
              </a:rPr>
              <a:t>e</a:t>
            </a:r>
            <a:r>
              <a:rPr lang="fr-BE">
                <a:solidFill>
                  <a:schemeClr val="accent6">
                    <a:lumMod val="10000"/>
                  </a:schemeClr>
                </a:solidFill>
              </a:rPr>
              <a:t>n</a:t>
            </a:r>
            <a:r>
              <a:rPr lang="en-BE">
                <a:solidFill>
                  <a:schemeClr val="accent6">
                    <a:lumMod val="10000"/>
                  </a:schemeClr>
                </a:solidFill>
              </a:rPr>
              <a:t>t/</a:t>
            </a:r>
            <a:r>
              <a:rPr lang="fr-BE">
                <a:solidFill>
                  <a:schemeClr val="accent6">
                    <a:lumMod val="10000"/>
                  </a:schemeClr>
                </a:solidFill>
              </a:rPr>
              <a:t>r</a:t>
            </a:r>
            <a:r>
              <a:rPr lang="en-BE">
                <a:solidFill>
                  <a:schemeClr val="accent6">
                    <a:lumMod val="10000"/>
                  </a:schemeClr>
                </a:solidFill>
              </a:rPr>
              <a:t>o</a:t>
            </a:r>
            <a:r>
              <a:rPr lang="fr-BE">
                <a:solidFill>
                  <a:schemeClr val="accent6">
                    <a:lumMod val="10000"/>
                  </a:schemeClr>
                </a:solidFill>
              </a:rPr>
              <a:t>m</a:t>
            </a:r>
            <a:r>
              <a:rPr lang="en-BE">
                <a:solidFill>
                  <a:schemeClr val="accent6">
                    <a:lumMod val="10000"/>
                  </a:schemeClr>
                </a:solidFill>
              </a:rPr>
              <a:t>a</a:t>
            </a:r>
            <a:r>
              <a:rPr lang="fr-BE">
                <a:solidFill>
                  <a:schemeClr val="accent6">
                    <a:lumMod val="10000"/>
                  </a:schemeClr>
                </a:solidFill>
              </a:rPr>
              <a:t>n</a:t>
            </a:r>
            <a:r>
              <a:rPr lang="en-BE">
                <a:solidFill>
                  <a:schemeClr val="accent6">
                    <a:lumMod val="10000"/>
                  </a:schemeClr>
                </a:solidFill>
              </a:rPr>
              <a:t>t</a:t>
            </a:r>
            <a:r>
              <a:rPr lang="fr-BE">
                <a:solidFill>
                  <a:schemeClr val="accent6">
                    <a:lumMod val="10000"/>
                  </a:schemeClr>
                </a:solidFill>
              </a:rPr>
              <a:t>i</a:t>
            </a:r>
            <a:r>
              <a:rPr lang="en-BE">
                <a:solidFill>
                  <a:schemeClr val="accent6">
                    <a:lumMod val="10000"/>
                  </a:schemeClr>
                </a:solidFill>
              </a:rPr>
              <a:t>q</a:t>
            </a:r>
            <a:r>
              <a:rPr lang="fr-BE">
                <a:solidFill>
                  <a:schemeClr val="accent6">
                    <a:lumMod val="10000"/>
                  </a:schemeClr>
                </a:solidFill>
              </a:rPr>
              <a:t>u</a:t>
            </a:r>
            <a:r>
              <a:rPr lang="en-BE">
                <a:solidFill>
                  <a:schemeClr val="accent6">
                    <a:lumMod val="10000"/>
                  </a:schemeClr>
                </a:solidFill>
              </a:rPr>
              <a:t>e</a:t>
            </a:r>
            <a:r>
              <a:rPr lang="fr-BE">
                <a:solidFill>
                  <a:schemeClr val="accent6">
                    <a:lumMod val="10000"/>
                  </a:schemeClr>
                </a:solidFill>
              </a:rPr>
              <a:t>m</a:t>
            </a:r>
            <a:r>
              <a:rPr lang="en-BE">
                <a:solidFill>
                  <a:schemeClr val="accent6">
                    <a:lumMod val="10000"/>
                  </a:schemeClr>
                </a:solidFill>
              </a:rPr>
              <a:t>e</a:t>
            </a:r>
            <a:r>
              <a:rPr lang="fr-BE">
                <a:solidFill>
                  <a:schemeClr val="accent6">
                    <a:lumMod val="10000"/>
                  </a:schemeClr>
                </a:solidFill>
              </a:rPr>
              <a:t>n</a:t>
            </a:r>
            <a:r>
              <a:rPr lang="en-BE">
                <a:solidFill>
                  <a:schemeClr val="accent6">
                    <a:lumMod val="10000"/>
                  </a:schemeClr>
                </a:solidFill>
              </a:rPr>
              <a:t>t</a:t>
            </a:r>
            <a:r>
              <a:rPr lang="fr-FR">
                <a:solidFill>
                  <a:schemeClr val="accent6">
                    <a:lumMod val="10000"/>
                  </a:schemeClr>
                </a:solidFill>
              </a:rPr>
              <a:t> </a:t>
            </a:r>
            <a:r>
              <a:rPr lang="fr-FR" err="1">
                <a:solidFill>
                  <a:schemeClr val="accent6">
                    <a:lumMod val="10000"/>
                  </a:schemeClr>
                </a:solidFill>
              </a:rPr>
              <a:t>attiré·e</a:t>
            </a:r>
            <a:r>
              <a:rPr lang="fr-FR">
                <a:solidFill>
                  <a:schemeClr val="accent6">
                    <a:lumMod val="10000"/>
                  </a:schemeClr>
                </a:solidFill>
              </a:rPr>
              <a:t> par des personnes ayant la même identité de genre/sexe ainsi que par d’autres</a:t>
            </a:r>
            <a:r>
              <a:rPr lang="en-BE">
                <a:solidFill>
                  <a:schemeClr val="accent6">
                    <a:lumMod val="10000"/>
                  </a:schemeClr>
                </a:solidFill>
              </a:rPr>
              <a:t> </a:t>
            </a:r>
            <a:r>
              <a:rPr lang="fr-FR">
                <a:solidFill>
                  <a:schemeClr val="accent6">
                    <a:lumMod val="10000"/>
                  </a:schemeClr>
                </a:solidFill>
              </a:rPr>
              <a:t>identités de genre/sexe.</a:t>
            </a:r>
            <a:r>
              <a:rPr lang="nl-NL">
                <a:solidFill>
                  <a:schemeClr val="accent6">
                    <a:lumMod val="10000"/>
                  </a:schemeClr>
                </a:solidFill>
              </a:rPr>
              <a:t>L'identité sexuelle qui vous attire peut varier dans le temps et en intensité. </a:t>
            </a:r>
          </a:p>
          <a:p>
            <a:pPr marL="228600" indent="-228600">
              <a:lnSpc>
                <a:spcPct val="90000"/>
              </a:lnSpc>
              <a:spcBef>
                <a:spcPts val="1000"/>
              </a:spcBef>
              <a:buFont typeface="Arial" panose="020B0604020202020204" pitchFamily="34" charset="0"/>
              <a:buChar char="•"/>
            </a:pPr>
            <a:r>
              <a:rPr lang="nl-NL" b="1">
                <a:solidFill>
                  <a:schemeClr val="accent6">
                    <a:lumMod val="10000"/>
                  </a:schemeClr>
                </a:solidFill>
              </a:rPr>
              <a:t>Pansexualité : </a:t>
            </a:r>
            <a:r>
              <a:rPr lang="fr-FR">
                <a:solidFill>
                  <a:schemeClr val="accent6">
                    <a:lumMod val="10000"/>
                  </a:schemeClr>
                </a:solidFill>
              </a:rPr>
              <a:t>être</a:t>
            </a:r>
            <a:r>
              <a:rPr lang="en-BE">
                <a:solidFill>
                  <a:schemeClr val="accent6">
                    <a:lumMod val="10000"/>
                  </a:schemeClr>
                </a:solidFill>
              </a:rPr>
              <a:t> </a:t>
            </a:r>
            <a:r>
              <a:rPr lang="fr-BE">
                <a:solidFill>
                  <a:schemeClr val="accent6">
                    <a:lumMod val="10000"/>
                  </a:schemeClr>
                </a:solidFill>
              </a:rPr>
              <a:t>s</a:t>
            </a:r>
            <a:r>
              <a:rPr lang="en-BE">
                <a:solidFill>
                  <a:schemeClr val="accent6">
                    <a:lumMod val="10000"/>
                  </a:schemeClr>
                </a:solidFill>
              </a:rPr>
              <a:t>e</a:t>
            </a:r>
            <a:r>
              <a:rPr lang="fr-BE">
                <a:solidFill>
                  <a:schemeClr val="accent6">
                    <a:lumMod val="10000"/>
                  </a:schemeClr>
                </a:solidFill>
              </a:rPr>
              <a:t>x</a:t>
            </a:r>
            <a:r>
              <a:rPr lang="en-BE" err="1">
                <a:solidFill>
                  <a:schemeClr val="accent6">
                    <a:lumMod val="10000"/>
                  </a:schemeClr>
                </a:solidFill>
              </a:rPr>
              <a:t>uellement</a:t>
            </a:r>
            <a:r>
              <a:rPr lang="en-BE">
                <a:solidFill>
                  <a:schemeClr val="accent6">
                    <a:lumMod val="10000"/>
                  </a:schemeClr>
                </a:solidFill>
              </a:rPr>
              <a:t>/</a:t>
            </a:r>
            <a:r>
              <a:rPr lang="en-BE" err="1">
                <a:solidFill>
                  <a:schemeClr val="accent6">
                    <a:lumMod val="10000"/>
                  </a:schemeClr>
                </a:solidFill>
              </a:rPr>
              <a:t>romantiquement</a:t>
            </a:r>
            <a:r>
              <a:rPr lang="fr-FR">
                <a:solidFill>
                  <a:schemeClr val="accent6">
                    <a:lumMod val="10000"/>
                  </a:schemeClr>
                </a:solidFill>
              </a:rPr>
              <a:t> </a:t>
            </a:r>
            <a:r>
              <a:rPr lang="fr-FR" err="1">
                <a:solidFill>
                  <a:schemeClr val="accent6">
                    <a:lumMod val="10000"/>
                  </a:schemeClr>
                </a:solidFill>
              </a:rPr>
              <a:t>attiré·e</a:t>
            </a:r>
            <a:r>
              <a:rPr lang="fr-FR">
                <a:solidFill>
                  <a:schemeClr val="accent6">
                    <a:lumMod val="10000"/>
                  </a:schemeClr>
                </a:solidFill>
              </a:rPr>
              <a:t> par des personnes, indépendamment de l’identité de genre/sexe de l’individu.</a:t>
            </a:r>
            <a:endParaRPr lang="en-BE">
              <a:solidFill>
                <a:schemeClr val="accent6">
                  <a:lumMod val="10000"/>
                </a:schemeClr>
              </a:solidFill>
            </a:endParaRPr>
          </a:p>
          <a:p>
            <a:pPr marL="228600" indent="-228600">
              <a:lnSpc>
                <a:spcPct val="90000"/>
              </a:lnSpc>
              <a:spcBef>
                <a:spcPts val="1000"/>
              </a:spcBef>
              <a:buFont typeface="Arial" panose="020B0604020202020204" pitchFamily="34" charset="0"/>
              <a:buChar char="•"/>
            </a:pPr>
            <a:r>
              <a:rPr lang="nl-NL" b="1">
                <a:solidFill>
                  <a:schemeClr val="accent6">
                    <a:lumMod val="10000"/>
                  </a:schemeClr>
                </a:solidFill>
              </a:rPr>
              <a:t>Asexualité : </a:t>
            </a:r>
            <a:r>
              <a:rPr lang="nl-NL">
                <a:solidFill>
                  <a:schemeClr val="accent6">
                    <a:lumMod val="10000"/>
                  </a:schemeClr>
                </a:solidFill>
              </a:rPr>
              <a:t>le fait de ressentir peu ou pas d'attirance sexuelle. Ces personnes ont généralement peu ou pas de désir de contact sexuel.</a:t>
            </a:r>
            <a:endParaRPr lang="en-US">
              <a:solidFill>
                <a:schemeClr val="accent6">
                  <a:lumMod val="10000"/>
                </a:schemeClr>
              </a:solidFill>
            </a:endParaRPr>
          </a:p>
        </p:txBody>
      </p:sp>
      <p:pic>
        <p:nvPicPr>
          <p:cNvPr id="7172" name="Picture 4" descr="A picture containing logo&#10;&#10;Description automatically generated">
            <a:extLst>
              <a:ext uri="{FF2B5EF4-FFF2-40B4-BE49-F238E27FC236}">
                <a16:creationId xmlns:a16="http://schemas.microsoft.com/office/drawing/2014/main" id="{151A665A-9AB0-A6CC-5851-AF810DAF5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838" y="1562100"/>
            <a:ext cx="4257675"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68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59EC6-757C-A312-2902-1B4B8AEC7D50}"/>
              </a:ext>
            </a:extLst>
          </p:cNvPr>
          <p:cNvSpPr txBox="1"/>
          <p:nvPr/>
        </p:nvSpPr>
        <p:spPr>
          <a:xfrm>
            <a:off x="600075" y="866775"/>
            <a:ext cx="6610351" cy="2933699"/>
          </a:xfrm>
          <a:prstGeom prst="rect">
            <a:avLst/>
          </a:prstGeom>
        </p:spPr>
        <p:txBody>
          <a:bodyPr vert="horz" lIns="91440" tIns="45720" rIns="91440" bIns="45720" rtlCol="0" anchor="ctr">
            <a:normAutofit fontScale="85000" lnSpcReduction="10000"/>
          </a:bodyPr>
          <a:lstStyle/>
          <a:p>
            <a:pPr>
              <a:lnSpc>
                <a:spcPct val="110000"/>
              </a:lnSpc>
              <a:spcBef>
                <a:spcPct val="0"/>
              </a:spcBef>
              <a:spcAft>
                <a:spcPts val="600"/>
              </a:spcAft>
            </a:pPr>
            <a:r>
              <a:rPr lang="nl-NL" sz="2600" b="1">
                <a:solidFill>
                  <a:schemeClr val="accent6">
                    <a:lumMod val="10000"/>
                  </a:schemeClr>
                </a:solidFill>
                <a:latin typeface="+mj-lt"/>
                <a:ea typeface="+mj-ea"/>
                <a:cs typeface="+mj-cs"/>
              </a:rPr>
              <a:t>Sexe biologique </a:t>
            </a:r>
          </a:p>
          <a:p>
            <a:pPr>
              <a:lnSpc>
                <a:spcPct val="110000"/>
              </a:lnSpc>
              <a:spcBef>
                <a:spcPct val="0"/>
              </a:spcBef>
              <a:spcAft>
                <a:spcPts val="600"/>
              </a:spcAft>
            </a:pPr>
            <a:r>
              <a:rPr lang="nl-NL" sz="2600">
                <a:solidFill>
                  <a:schemeClr val="accent6">
                    <a:lumMod val="10000"/>
                  </a:schemeClr>
                </a:solidFill>
                <a:latin typeface="+mj-lt"/>
                <a:ea typeface="+mj-ea"/>
                <a:cs typeface="+mj-cs"/>
              </a:rPr>
              <a:t>Il s'agit des caractéristiques physiques qu'une personne possède à la naissance, telles que les chromosomes, les hormones et les organes sexuels. Une personne peut être biologiquement un homme, une femme ou être intersexuée (personne dont les caractéristiques sexuelles ne peuvent pas être (entièrement) classées comme masculines ou féminines).</a:t>
            </a:r>
            <a:endParaRPr lang="en-US" sz="2600">
              <a:solidFill>
                <a:schemeClr val="accent6">
                  <a:lumMod val="10000"/>
                </a:schemeClr>
              </a:solidFill>
              <a:latin typeface="+mj-lt"/>
              <a:ea typeface="+mj-ea"/>
              <a:cs typeface="+mj-cs"/>
            </a:endParaRPr>
          </a:p>
        </p:txBody>
      </p:sp>
      <p:pic>
        <p:nvPicPr>
          <p:cNvPr id="6146" name="Picture 2" descr="A picture containing text, clipart&#10;&#10;Description automatically generated">
            <a:extLst>
              <a:ext uri="{FF2B5EF4-FFF2-40B4-BE49-F238E27FC236}">
                <a16:creationId xmlns:a16="http://schemas.microsoft.com/office/drawing/2014/main" id="{23867CF4-C2AE-87E5-EEEA-58366FE11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1" y="866775"/>
            <a:ext cx="3890962" cy="501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6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a:xfrm>
            <a:off x="1524000" y="1408113"/>
            <a:ext cx="9144000" cy="2387600"/>
          </a:xfrm>
        </p:spPr>
        <p:txBody>
          <a:bodyPr>
            <a:normAutofit/>
          </a:bodyPr>
          <a:lstStyle/>
          <a:p>
            <a:r>
              <a:rPr lang="en-IE" err="1"/>
              <a:t>Stéréotypes</a:t>
            </a:r>
            <a:r>
              <a:rPr lang="en-IE"/>
              <a:t>, </a:t>
            </a:r>
            <a:r>
              <a:rPr lang="en-IE" err="1"/>
              <a:t>préjugés</a:t>
            </a:r>
            <a:r>
              <a:rPr lang="en-IE"/>
              <a:t>, </a:t>
            </a:r>
            <a:r>
              <a:rPr lang="en-IE" err="1"/>
              <a:t>discrimination</a:t>
            </a:r>
            <a:endParaRPr lang="en-IE"/>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16</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908623" y="4092894"/>
            <a:ext cx="2520062" cy="613614"/>
          </a:xfrm>
          <a:prstGeom prst="rect">
            <a:avLst/>
          </a:prstGeom>
        </p:spPr>
      </p:pic>
    </p:spTree>
    <p:extLst>
      <p:ext uri="{BB962C8B-B14F-4D97-AF65-F5344CB8AC3E}">
        <p14:creationId xmlns:p14="http://schemas.microsoft.com/office/powerpoint/2010/main" val="1492098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A5EE-3E66-2CE5-C3DF-8453D8B19BB4}"/>
              </a:ext>
            </a:extLst>
          </p:cNvPr>
          <p:cNvSpPr>
            <a:spLocks noGrp="1"/>
          </p:cNvSpPr>
          <p:nvPr>
            <p:ph type="title"/>
          </p:nvPr>
        </p:nvSpPr>
        <p:spPr/>
        <p:txBody>
          <a:bodyPr/>
          <a:lstStyle/>
          <a:p>
            <a:r>
              <a:rPr lang="en-GB"/>
              <a:t>Courir comme une fille</a:t>
            </a:r>
          </a:p>
        </p:txBody>
      </p:sp>
      <p:pic>
        <p:nvPicPr>
          <p:cNvPr id="6" name="Online Media 5" descr="Hero Female with solid fill">
            <a:hlinkClick r:id="" action="ppaction://media"/>
            <a:extLst>
              <a:ext uri="{FF2B5EF4-FFF2-40B4-BE49-F238E27FC236}">
                <a16:creationId xmlns:a16="http://schemas.microsoft.com/office/drawing/2014/main" id="{0E92585E-DC1E-B044-0D5B-897BC0033C22}"/>
              </a:ext>
            </a:extLst>
          </p:cNvPr>
          <p:cNvPicPr>
            <a:picLocks noGrp="1" noRot="1" noChangeAspect="1"/>
          </p:cNvPicPr>
          <p:nvPr>
            <p:ph idx="1"/>
            <a:videoFile r:link="rId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495675" y="1400175"/>
            <a:ext cx="4776640" cy="4776640"/>
          </a:xfrm>
          <a:prstGeom prst="rect">
            <a:avLst/>
          </a:prstGeom>
        </p:spPr>
      </p:pic>
    </p:spTree>
    <p:extLst>
      <p:ext uri="{BB962C8B-B14F-4D97-AF65-F5344CB8AC3E}">
        <p14:creationId xmlns:p14="http://schemas.microsoft.com/office/powerpoint/2010/main" val="194690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08385-5DA3-0159-8AEA-CEAA74528708}"/>
              </a:ext>
            </a:extLst>
          </p:cNvPr>
          <p:cNvSpPr>
            <a:spLocks noGrp="1"/>
          </p:cNvSpPr>
          <p:nvPr>
            <p:ph type="title"/>
          </p:nvPr>
        </p:nvSpPr>
        <p:spPr/>
        <p:txBody>
          <a:bodyPr/>
          <a:lstStyle/>
          <a:p>
            <a:r>
              <a:rPr lang="en-GB"/>
              <a:t>Du stéréotype </a:t>
            </a:r>
            <a:r>
              <a:rPr lang="en-GB" err="1"/>
              <a:t>à la </a:t>
            </a:r>
            <a:r>
              <a:rPr lang="en-GB"/>
              <a:t>discrimination</a:t>
            </a:r>
          </a:p>
        </p:txBody>
      </p:sp>
      <p:pic>
        <p:nvPicPr>
          <p:cNvPr id="6" name="Content Placeholder 5">
            <a:extLst>
              <a:ext uri="{FF2B5EF4-FFF2-40B4-BE49-F238E27FC236}">
                <a16:creationId xmlns:a16="http://schemas.microsoft.com/office/drawing/2014/main" id="{D953A8D5-33D9-41BE-B4D3-E47C0798EA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922" y="2881330"/>
            <a:ext cx="7677291" cy="2403638"/>
          </a:xfrm>
        </p:spPr>
      </p:pic>
      <p:sp>
        <p:nvSpPr>
          <p:cNvPr id="8" name="TextBox 7">
            <a:extLst>
              <a:ext uri="{FF2B5EF4-FFF2-40B4-BE49-F238E27FC236}">
                <a16:creationId xmlns:a16="http://schemas.microsoft.com/office/drawing/2014/main" id="{EE1DA779-ABAD-4A68-B8F7-F651B013CBFE}"/>
              </a:ext>
            </a:extLst>
          </p:cNvPr>
          <p:cNvSpPr txBox="1"/>
          <p:nvPr/>
        </p:nvSpPr>
        <p:spPr>
          <a:xfrm>
            <a:off x="1704922" y="1449289"/>
            <a:ext cx="2618985" cy="1303013"/>
          </a:xfrm>
          <a:prstGeom prst="rect">
            <a:avLst/>
          </a:prstGeom>
        </p:spPr>
        <p:txBody>
          <a:bodyPr vert="horz" lIns="91440" tIns="45720" rIns="91440" bIns="45720" rtlCol="0" anchor="ctr">
            <a:normAutofit fontScale="92500"/>
          </a:bodyPr>
          <a:lstStyle/>
          <a:p>
            <a:pPr>
              <a:lnSpc>
                <a:spcPct val="110000"/>
              </a:lnSpc>
              <a:spcBef>
                <a:spcPct val="0"/>
              </a:spcBef>
              <a:spcAft>
                <a:spcPts val="600"/>
              </a:spcAft>
            </a:pPr>
            <a:r>
              <a:rPr lang="nl-NL" sz="2600" b="1">
                <a:solidFill>
                  <a:schemeClr val="accent6">
                    <a:lumMod val="10000"/>
                  </a:schemeClr>
                </a:solidFill>
                <a:latin typeface="+mj-lt"/>
                <a:ea typeface="+mj-ea"/>
                <a:cs typeface="+mj-cs"/>
              </a:rPr>
              <a:t>Stéréotypes : </a:t>
            </a:r>
            <a:endParaRPr lang="en-BE" sz="2600" b="1">
              <a:solidFill>
                <a:schemeClr val="accent6">
                  <a:lumMod val="10000"/>
                </a:schemeClr>
              </a:solidFill>
              <a:latin typeface="+mj-lt"/>
              <a:ea typeface="+mj-ea"/>
              <a:cs typeface="+mj-cs"/>
            </a:endParaRPr>
          </a:p>
          <a:p>
            <a:pPr>
              <a:lnSpc>
                <a:spcPct val="110000"/>
              </a:lnSpc>
              <a:spcBef>
                <a:spcPct val="0"/>
              </a:spcBef>
              <a:spcAft>
                <a:spcPts val="600"/>
              </a:spcAft>
            </a:pPr>
            <a:r>
              <a:rPr lang="nl-NL" sz="2600">
                <a:solidFill>
                  <a:schemeClr val="accent6">
                    <a:lumMod val="10000"/>
                  </a:schemeClr>
                </a:solidFill>
                <a:latin typeface="+mj-lt"/>
                <a:ea typeface="+mj-ea"/>
                <a:cs typeface="+mj-cs"/>
              </a:rPr>
              <a:t>mécanisme cognitif</a:t>
            </a:r>
            <a:endParaRPr lang="en-US" sz="2600">
              <a:solidFill>
                <a:schemeClr val="accent6">
                  <a:lumMod val="10000"/>
                </a:schemeClr>
              </a:solidFill>
              <a:latin typeface="+mj-lt"/>
              <a:ea typeface="+mj-ea"/>
              <a:cs typeface="+mj-cs"/>
            </a:endParaRPr>
          </a:p>
        </p:txBody>
      </p:sp>
      <p:sp>
        <p:nvSpPr>
          <p:cNvPr id="10" name="TextBox 9">
            <a:extLst>
              <a:ext uri="{FF2B5EF4-FFF2-40B4-BE49-F238E27FC236}">
                <a16:creationId xmlns:a16="http://schemas.microsoft.com/office/drawing/2014/main" id="{75502393-7157-4D7B-B64D-E8B0EEE59D45}"/>
              </a:ext>
            </a:extLst>
          </p:cNvPr>
          <p:cNvSpPr txBox="1"/>
          <p:nvPr/>
        </p:nvSpPr>
        <p:spPr>
          <a:xfrm>
            <a:off x="4620787" y="1449289"/>
            <a:ext cx="3524055" cy="1325563"/>
          </a:xfrm>
          <a:prstGeom prst="rect">
            <a:avLst/>
          </a:prstGeom>
        </p:spPr>
        <p:txBody>
          <a:bodyPr vert="horz" lIns="91440" tIns="45720" rIns="91440" bIns="45720" rtlCol="0" anchor="ctr">
            <a:normAutofit/>
          </a:bodyPr>
          <a:lstStyle/>
          <a:p>
            <a:pPr>
              <a:lnSpc>
                <a:spcPct val="110000"/>
              </a:lnSpc>
              <a:spcBef>
                <a:spcPct val="0"/>
              </a:spcBef>
              <a:spcAft>
                <a:spcPts val="600"/>
              </a:spcAft>
            </a:pPr>
            <a:r>
              <a:rPr lang="fr-BE" sz="2600" b="1" err="1">
                <a:solidFill>
                  <a:schemeClr val="accent6">
                    <a:lumMod val="10000"/>
                  </a:schemeClr>
                </a:solidFill>
                <a:latin typeface="+mj-lt"/>
                <a:ea typeface="+mj-ea"/>
                <a:cs typeface="+mj-cs"/>
              </a:rPr>
              <a:t>Préjugés </a:t>
            </a:r>
            <a:r>
              <a:rPr lang="fr-BE" sz="2600" b="1">
                <a:solidFill>
                  <a:schemeClr val="accent6">
                    <a:lumMod val="10000"/>
                  </a:schemeClr>
                </a:solidFill>
                <a:latin typeface="+mj-lt"/>
                <a:ea typeface="+mj-ea"/>
                <a:cs typeface="+mj-cs"/>
              </a:rPr>
              <a:t>: </a:t>
            </a:r>
            <a:endParaRPr lang="en-BE" sz="2600" b="1">
              <a:solidFill>
                <a:schemeClr val="accent6">
                  <a:lumMod val="10000"/>
                </a:schemeClr>
              </a:solidFill>
              <a:latin typeface="+mj-lt"/>
              <a:ea typeface="+mj-ea"/>
              <a:cs typeface="+mj-cs"/>
            </a:endParaRPr>
          </a:p>
          <a:p>
            <a:pPr>
              <a:lnSpc>
                <a:spcPct val="110000"/>
              </a:lnSpc>
              <a:spcBef>
                <a:spcPct val="0"/>
              </a:spcBef>
              <a:spcAft>
                <a:spcPts val="600"/>
              </a:spcAft>
            </a:pPr>
            <a:r>
              <a:rPr lang="fr-BE" sz="2600">
                <a:solidFill>
                  <a:schemeClr val="accent6">
                    <a:lumMod val="10000"/>
                  </a:schemeClr>
                </a:solidFill>
                <a:latin typeface="+mj-lt"/>
                <a:ea typeface="+mj-ea"/>
                <a:cs typeface="+mj-cs"/>
              </a:rPr>
              <a:t>attitude, position</a:t>
            </a:r>
            <a:endParaRPr lang="en-US" sz="2600">
              <a:solidFill>
                <a:schemeClr val="accent6">
                  <a:lumMod val="10000"/>
                </a:schemeClr>
              </a:solidFill>
              <a:latin typeface="+mj-lt"/>
              <a:ea typeface="+mj-ea"/>
              <a:cs typeface="+mj-cs"/>
            </a:endParaRPr>
          </a:p>
        </p:txBody>
      </p:sp>
      <p:sp>
        <p:nvSpPr>
          <p:cNvPr id="12" name="TextBox 11">
            <a:extLst>
              <a:ext uri="{FF2B5EF4-FFF2-40B4-BE49-F238E27FC236}">
                <a16:creationId xmlns:a16="http://schemas.microsoft.com/office/drawing/2014/main" id="{D01995EF-4790-43AB-BA63-CD24FCFE60D1}"/>
              </a:ext>
            </a:extLst>
          </p:cNvPr>
          <p:cNvSpPr txBox="1"/>
          <p:nvPr/>
        </p:nvSpPr>
        <p:spPr>
          <a:xfrm>
            <a:off x="7424059" y="1493627"/>
            <a:ext cx="3063019" cy="1443201"/>
          </a:xfrm>
          <a:prstGeom prst="rect">
            <a:avLst/>
          </a:prstGeom>
        </p:spPr>
        <p:txBody>
          <a:bodyPr vert="horz" lIns="91440" tIns="45720" rIns="91440" bIns="45720" rtlCol="0" anchor="ctr">
            <a:normAutofit/>
          </a:bodyPr>
          <a:lstStyle/>
          <a:p>
            <a:pPr>
              <a:lnSpc>
                <a:spcPct val="110000"/>
              </a:lnSpc>
              <a:spcBef>
                <a:spcPct val="0"/>
              </a:spcBef>
              <a:spcAft>
                <a:spcPts val="600"/>
              </a:spcAft>
            </a:pPr>
            <a:r>
              <a:rPr lang="fr-BE" sz="2600" b="1">
                <a:solidFill>
                  <a:schemeClr val="accent6">
                    <a:lumMod val="10000"/>
                  </a:schemeClr>
                </a:solidFill>
                <a:latin typeface="+mj-lt"/>
                <a:ea typeface="+mj-ea"/>
                <a:cs typeface="+mj-cs"/>
              </a:rPr>
              <a:t>Discrimination : </a:t>
            </a:r>
            <a:r>
              <a:rPr lang="fr-BE" sz="2600" err="1">
                <a:solidFill>
                  <a:schemeClr val="accent6">
                    <a:lumMod val="10000"/>
                  </a:schemeClr>
                </a:solidFill>
                <a:latin typeface="+mj-lt"/>
                <a:ea typeface="+mj-ea"/>
                <a:cs typeface="+mj-cs"/>
              </a:rPr>
              <a:t>comportement</a:t>
            </a:r>
            <a:r>
              <a:rPr lang="fr-BE" sz="2600">
                <a:solidFill>
                  <a:schemeClr val="accent6">
                    <a:lumMod val="10000"/>
                  </a:schemeClr>
                </a:solidFill>
                <a:latin typeface="+mj-lt"/>
                <a:ea typeface="+mj-ea"/>
                <a:cs typeface="+mj-cs"/>
              </a:rPr>
              <a:t>, </a:t>
            </a:r>
            <a:r>
              <a:rPr lang="fr-BE" sz="2600" err="1">
                <a:solidFill>
                  <a:schemeClr val="accent6">
                    <a:lumMod val="10000"/>
                  </a:schemeClr>
                </a:solidFill>
                <a:latin typeface="+mj-lt"/>
                <a:ea typeface="+mj-ea"/>
                <a:cs typeface="+mj-cs"/>
              </a:rPr>
              <a:t>traitement différent</a:t>
            </a:r>
            <a:endParaRPr lang="en-US" sz="2600">
              <a:solidFill>
                <a:schemeClr val="accent6">
                  <a:lumMod val="10000"/>
                </a:schemeClr>
              </a:solidFill>
              <a:latin typeface="+mj-lt"/>
              <a:ea typeface="+mj-ea"/>
              <a:cs typeface="+mj-cs"/>
            </a:endParaRPr>
          </a:p>
        </p:txBody>
      </p:sp>
    </p:spTree>
    <p:extLst>
      <p:ext uri="{BB962C8B-B14F-4D97-AF65-F5344CB8AC3E}">
        <p14:creationId xmlns:p14="http://schemas.microsoft.com/office/powerpoint/2010/main" val="258601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1085850" y="711377"/>
            <a:ext cx="10515600" cy="1325563"/>
          </a:xfrm>
        </p:spPr>
        <p:txBody>
          <a:bodyPr anchor="ctr">
            <a:normAutofit/>
          </a:bodyPr>
          <a:lstStyle/>
          <a:p>
            <a:r>
              <a:rPr lang="fr-FR" sz="3700" b="0"/>
              <a:t>Globalement, combien de fois les filles font-elles plus de </a:t>
            </a:r>
            <a:r>
              <a:rPr lang="fr-FR" sz="3700"/>
              <a:t>tâches ménagères </a:t>
            </a:r>
            <a:r>
              <a:rPr lang="fr-FR" sz="3700" b="0"/>
              <a:t>que les garçons</a:t>
            </a:r>
            <a:r>
              <a:rPr lang="en-BE" sz="3700" b="0"/>
              <a:t> </a:t>
            </a:r>
            <a:r>
              <a:rPr lang="fr-FR" sz="3700" b="0"/>
              <a:t>?</a:t>
            </a:r>
            <a:endParaRPr lang="en-GB" sz="3700" b="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799" y="931671"/>
            <a:ext cx="5438326" cy="877835"/>
          </a:xfrm>
          <a:prstGeom prst="rect">
            <a:avLst/>
          </a:prstGeom>
        </p:spPr>
      </p:pic>
      <p:pic>
        <p:nvPicPr>
          <p:cNvPr id="22" name="Graphic 21" descr="Suburban scene outline">
            <a:extLst>
              <a:ext uri="{FF2B5EF4-FFF2-40B4-BE49-F238E27FC236}">
                <a16:creationId xmlns:a16="http://schemas.microsoft.com/office/drawing/2014/main" id="{1EC390A5-A39C-B583-B57F-57A1C839CD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8928" y="2462397"/>
            <a:ext cx="3665176" cy="3665176"/>
          </a:xfrm>
          <a:prstGeom prst="rect">
            <a:avLst/>
          </a:prstGeom>
        </p:spPr>
      </p:pic>
    </p:spTree>
    <p:extLst>
      <p:ext uri="{BB962C8B-B14F-4D97-AF65-F5344CB8AC3E}">
        <p14:creationId xmlns:p14="http://schemas.microsoft.com/office/powerpoint/2010/main" val="1656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EAD794-6B54-601A-29B8-671B45E2C0E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036" r="24036"/>
          <a:stretch/>
        </p:blipFill>
        <p:spPr>
          <a:xfrm>
            <a:off x="0" y="0"/>
            <a:ext cx="5920745" cy="6858000"/>
          </a:xfrm>
          <a:prstGeom prst="rect">
            <a:avLst/>
          </a:prstGeom>
        </p:spPr>
      </p:pic>
      <p:sp>
        <p:nvSpPr>
          <p:cNvPr id="2" name="Title 1">
            <a:extLst>
              <a:ext uri="{FF2B5EF4-FFF2-40B4-BE49-F238E27FC236}">
                <a16:creationId xmlns:a16="http://schemas.microsoft.com/office/drawing/2014/main" id="{0504AD2F-7AF9-1812-2F79-A82789554C54}"/>
              </a:ext>
            </a:extLst>
          </p:cNvPr>
          <p:cNvSpPr>
            <a:spLocks noGrp="1"/>
          </p:cNvSpPr>
          <p:nvPr>
            <p:ph type="title"/>
          </p:nvPr>
        </p:nvSpPr>
        <p:spPr>
          <a:xfrm>
            <a:off x="6558953" y="597535"/>
            <a:ext cx="3932237" cy="1085850"/>
          </a:xfrm>
        </p:spPr>
        <p:txBody>
          <a:bodyPr/>
          <a:lstStyle/>
          <a:p>
            <a:r>
              <a:rPr lang="en-IE" err="1"/>
              <a:t>Vue d'ensemble</a:t>
            </a:r>
            <a:endParaRPr lang="en-IE"/>
          </a:p>
        </p:txBody>
      </p:sp>
      <p:sp>
        <p:nvSpPr>
          <p:cNvPr id="4" name="Text Placeholder 3">
            <a:extLst>
              <a:ext uri="{FF2B5EF4-FFF2-40B4-BE49-F238E27FC236}">
                <a16:creationId xmlns:a16="http://schemas.microsoft.com/office/drawing/2014/main" id="{34BDDC1A-64BC-1907-2425-5974B4ABAEFE}"/>
              </a:ext>
            </a:extLst>
          </p:cNvPr>
          <p:cNvSpPr>
            <a:spLocks noGrp="1"/>
          </p:cNvSpPr>
          <p:nvPr>
            <p:ph type="body" sz="half" idx="2"/>
          </p:nvPr>
        </p:nvSpPr>
        <p:spPr>
          <a:xfrm>
            <a:off x="6558953" y="1785759"/>
            <a:ext cx="5166322" cy="2919953"/>
          </a:xfrm>
        </p:spPr>
        <p:txBody>
          <a:bodyPr/>
          <a:lstStyle/>
          <a:p>
            <a:pPr marL="0" indent="0">
              <a:lnSpc>
                <a:spcPct val="100000"/>
              </a:lnSpc>
              <a:spcBef>
                <a:spcPts val="0"/>
              </a:spcBef>
              <a:buNone/>
            </a:pPr>
            <a:r>
              <a:rPr lang="en-GB" sz="2400"/>
              <a:t>Leçon 1 : </a:t>
            </a:r>
            <a:r>
              <a:rPr lang="en-BE" sz="2400"/>
              <a:t>Séance</a:t>
            </a:r>
            <a:r>
              <a:rPr lang="en-GB" sz="2400"/>
              <a:t> </a:t>
            </a:r>
            <a:r>
              <a:rPr lang="en-GB" sz="2400" err="1"/>
              <a:t>d'orientation</a:t>
            </a:r>
            <a:r>
              <a:rPr lang="en-GB" sz="2400"/>
              <a:t> </a:t>
            </a:r>
          </a:p>
          <a:p>
            <a:pPr marL="0" indent="0">
              <a:lnSpc>
                <a:spcPct val="100000"/>
              </a:lnSpc>
              <a:spcBef>
                <a:spcPts val="0"/>
              </a:spcBef>
              <a:buNone/>
            </a:pPr>
            <a:r>
              <a:rPr lang="en-GB" sz="2400"/>
              <a:t>Leçon 2 : </a:t>
            </a:r>
            <a:r>
              <a:rPr lang="en-BE" sz="2400"/>
              <a:t>Mentalisation</a:t>
            </a:r>
            <a:endParaRPr lang="en-GB" sz="2400"/>
          </a:p>
          <a:p>
            <a:pPr marL="0" indent="0">
              <a:lnSpc>
                <a:spcPct val="100000"/>
              </a:lnSpc>
              <a:spcBef>
                <a:spcPts val="0"/>
              </a:spcBef>
              <a:buNone/>
            </a:pPr>
            <a:r>
              <a:rPr lang="en-GB" sz="2400"/>
              <a:t>Leçon 3 : </a:t>
            </a:r>
            <a:r>
              <a:rPr lang="en-GB" sz="2400" err="1"/>
              <a:t>La communication non violente</a:t>
            </a:r>
            <a:endParaRPr lang="en-GB" sz="2400"/>
          </a:p>
          <a:p>
            <a:pPr marL="0" indent="0">
              <a:lnSpc>
                <a:spcPct val="100000"/>
              </a:lnSpc>
              <a:spcBef>
                <a:spcPts val="0"/>
              </a:spcBef>
              <a:buNone/>
            </a:pPr>
            <a:r>
              <a:rPr lang="en-GB" sz="2400"/>
              <a:t>Leçon 4 : </a:t>
            </a:r>
            <a:r>
              <a:rPr lang="en-GB" sz="2400" err="1"/>
              <a:t>La régulation des </a:t>
            </a:r>
            <a:r>
              <a:rPr lang="en-GB" sz="2400"/>
              <a:t>émotions </a:t>
            </a:r>
          </a:p>
          <a:p>
            <a:pPr marL="0" indent="0">
              <a:lnSpc>
                <a:spcPct val="100000"/>
              </a:lnSpc>
              <a:spcBef>
                <a:spcPts val="0"/>
              </a:spcBef>
              <a:buNone/>
            </a:pPr>
            <a:r>
              <a:rPr lang="en-GB" sz="2400"/>
              <a:t>Leçon 5 : Stratégies de </a:t>
            </a:r>
            <a:r>
              <a:rPr lang="fr-BE" sz="2400"/>
              <a:t>réaction</a:t>
            </a:r>
          </a:p>
          <a:p>
            <a:pPr marL="0" indent="0">
              <a:lnSpc>
                <a:spcPct val="100000"/>
              </a:lnSpc>
              <a:spcBef>
                <a:spcPts val="0"/>
              </a:spcBef>
              <a:buNone/>
            </a:pPr>
            <a:endParaRPr lang="nl-BE" sz="1600">
              <a:cs typeface="Arial" panose="020B0604020202020204"/>
            </a:endParaRPr>
          </a:p>
        </p:txBody>
      </p:sp>
      <p:pic>
        <p:nvPicPr>
          <p:cNvPr id="9" name="Graphic 8">
            <a:extLst>
              <a:ext uri="{FF2B5EF4-FFF2-40B4-BE49-F238E27FC236}">
                <a16:creationId xmlns:a16="http://schemas.microsoft.com/office/drawing/2014/main" id="{3D1FA614-6774-741C-A165-FAF8328B1B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6228" y="2117805"/>
            <a:ext cx="3085945" cy="68227"/>
          </a:xfrm>
          <a:prstGeom prst="rect">
            <a:avLst/>
          </a:prstGeom>
        </p:spPr>
      </p:pic>
      <p:sp>
        <p:nvSpPr>
          <p:cNvPr id="22" name="Text Placeholder 2">
            <a:extLst>
              <a:ext uri="{FF2B5EF4-FFF2-40B4-BE49-F238E27FC236}">
                <a16:creationId xmlns:a16="http://schemas.microsoft.com/office/drawing/2014/main" id="{D2BA602E-83F7-5552-49DA-2FF19365726A}"/>
              </a:ext>
            </a:extLst>
          </p:cNvPr>
          <p:cNvSpPr txBox="1">
            <a:spLocks/>
          </p:cNvSpPr>
          <p:nvPr/>
        </p:nvSpPr>
        <p:spPr>
          <a:xfrm>
            <a:off x="6851205" y="6447447"/>
            <a:ext cx="2102295" cy="2037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IE" sz="1000">
                <a:latin typeface="Georgia" panose="02040502050405020303" pitchFamily="18" charset="0"/>
              </a:rPr>
              <a:t>Image @ Plan International Belgium </a:t>
            </a:r>
          </a:p>
        </p:txBody>
      </p:sp>
    </p:spTree>
    <p:extLst>
      <p:ext uri="{BB962C8B-B14F-4D97-AF65-F5344CB8AC3E}">
        <p14:creationId xmlns:p14="http://schemas.microsoft.com/office/powerpoint/2010/main" val="265642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1085850" y="711377"/>
            <a:ext cx="10515600" cy="1325563"/>
          </a:xfrm>
        </p:spPr>
        <p:txBody>
          <a:bodyPr anchor="ctr">
            <a:normAutofit/>
          </a:bodyPr>
          <a:lstStyle/>
          <a:p>
            <a:r>
              <a:rPr lang="nl-NL" sz="3700" b="0"/>
              <a:t>Les filles effectuent globalement </a:t>
            </a:r>
            <a:r>
              <a:rPr lang="nl-NL" sz="3700">
                <a:solidFill>
                  <a:srgbClr val="7ED1E2"/>
                </a:solidFill>
              </a:rPr>
              <a:t>trois fois </a:t>
            </a:r>
            <a:r>
              <a:rPr lang="nl-NL" sz="3700" b="0"/>
              <a:t>plus de </a:t>
            </a:r>
            <a:r>
              <a:rPr lang="nl-NL" sz="3700"/>
              <a:t>tâches ménagères </a:t>
            </a:r>
            <a:r>
              <a:rPr lang="nl-NL" sz="3700" b="0"/>
              <a:t>que les garçons ?</a:t>
            </a:r>
            <a:endParaRPr lang="en-GB" sz="3700" b="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838" y="935585"/>
            <a:ext cx="5095426" cy="877835"/>
          </a:xfrm>
          <a:prstGeom prst="rect">
            <a:avLst/>
          </a:prstGeom>
        </p:spPr>
      </p:pic>
      <p:pic>
        <p:nvPicPr>
          <p:cNvPr id="22" name="Graphic 21" descr="Suburban scene outline">
            <a:extLst>
              <a:ext uri="{FF2B5EF4-FFF2-40B4-BE49-F238E27FC236}">
                <a16:creationId xmlns:a16="http://schemas.microsoft.com/office/drawing/2014/main" id="{1EC390A5-A39C-B583-B57F-57A1C839CD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8928" y="2462397"/>
            <a:ext cx="3665176" cy="3665176"/>
          </a:xfrm>
          <a:prstGeom prst="rect">
            <a:avLst/>
          </a:prstGeom>
        </p:spPr>
      </p:pic>
    </p:spTree>
    <p:extLst>
      <p:ext uri="{BB962C8B-B14F-4D97-AF65-F5344CB8AC3E}">
        <p14:creationId xmlns:p14="http://schemas.microsoft.com/office/powerpoint/2010/main" val="1783612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b="0"/>
              <a:t>Quel est le pourcentage de garçons</a:t>
            </a:r>
            <a:r>
              <a:rPr lang="en-BE" sz="3700" b="0"/>
              <a:t> </a:t>
            </a:r>
            <a:r>
              <a:rPr lang="fr-BE" sz="3700" b="0"/>
              <a:t>e</a:t>
            </a:r>
            <a:r>
              <a:rPr lang="en-BE" sz="3700" b="0"/>
              <a:t>t </a:t>
            </a:r>
            <a:r>
              <a:rPr lang="fr-BE" sz="3700" b="0"/>
              <a:t>d</a:t>
            </a:r>
            <a:r>
              <a:rPr lang="en-BE" sz="3700" b="0"/>
              <a:t>e </a:t>
            </a:r>
            <a:r>
              <a:rPr lang="fr-BE" sz="3700" b="0"/>
              <a:t>f</a:t>
            </a:r>
            <a:r>
              <a:rPr lang="en-BE" sz="3700" b="0" err="1"/>
              <a:t>i</a:t>
            </a:r>
            <a:r>
              <a:rPr lang="fr-BE" sz="3700" b="0"/>
              <a:t>l</a:t>
            </a:r>
            <a:r>
              <a:rPr lang="en-BE" sz="3700" b="0"/>
              <a:t>l</a:t>
            </a:r>
            <a:r>
              <a:rPr lang="fr-BE" sz="3700" b="0"/>
              <a:t>e</a:t>
            </a:r>
            <a:r>
              <a:rPr lang="en-BE" sz="3700" b="0"/>
              <a:t>s</a:t>
            </a:r>
            <a:r>
              <a:rPr lang="nl-NL" sz="3700" b="0"/>
              <a:t> à Bruxelles et en Wallonie qui ont déjà fait l'expérience d'un </a:t>
            </a:r>
            <a:r>
              <a:rPr lang="nl-NL" sz="3700"/>
              <a:t>comportement sexuel </a:t>
            </a:r>
            <a:r>
              <a:rPr lang="en-BE" sz="3700" err="1"/>
              <a:t>i</a:t>
            </a:r>
            <a:r>
              <a:rPr lang="fr-BE" sz="3700"/>
              <a:t>n</a:t>
            </a:r>
            <a:r>
              <a:rPr lang="en-BE" sz="3700"/>
              <a:t>a</a:t>
            </a:r>
            <a:r>
              <a:rPr lang="fr-BE" sz="3700"/>
              <a:t>p</a:t>
            </a:r>
            <a:r>
              <a:rPr lang="en-BE" sz="3700"/>
              <a:t>p</a:t>
            </a:r>
            <a:r>
              <a:rPr lang="fr-BE" sz="3700"/>
              <a:t>r</a:t>
            </a:r>
            <a:r>
              <a:rPr lang="en-BE" sz="3700"/>
              <a:t>o</a:t>
            </a:r>
            <a:r>
              <a:rPr lang="fr-BE" sz="3700"/>
              <a:t>p</a:t>
            </a:r>
            <a:r>
              <a:rPr lang="en-BE" sz="3700"/>
              <a:t>r</a:t>
            </a:r>
            <a:r>
              <a:rPr lang="fr-BE" sz="3700"/>
              <a:t>i</a:t>
            </a:r>
            <a:r>
              <a:rPr lang="en-BE" sz="3700"/>
              <a:t>é</a:t>
            </a:r>
            <a:r>
              <a:rPr lang="nl-NL" sz="3700"/>
              <a:t> dans un contexte sportif </a:t>
            </a:r>
            <a:r>
              <a:rPr lang="nl-NL" sz="3700" b="0"/>
              <a:t>avant l'âge de 18 ans ?</a:t>
            </a:r>
            <a:endParaRPr lang="en-GB" sz="3700" b="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551" y="1603545"/>
            <a:ext cx="7795145" cy="1010480"/>
          </a:xfrm>
          <a:prstGeom prst="rect">
            <a:avLst/>
          </a:prstGeom>
        </p:spPr>
      </p:pic>
      <p:pic>
        <p:nvPicPr>
          <p:cNvPr id="4" name="Graphic 3" descr="Tennis outline">
            <a:extLst>
              <a:ext uri="{FF2B5EF4-FFF2-40B4-BE49-F238E27FC236}">
                <a16:creationId xmlns:a16="http://schemas.microsoft.com/office/drawing/2014/main" id="{29F5D1A2-4034-A084-7530-2224FE41C2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774" y="3789206"/>
            <a:ext cx="1587811" cy="1587811"/>
          </a:xfrm>
          <a:prstGeom prst="rect">
            <a:avLst/>
          </a:prstGeom>
        </p:spPr>
      </p:pic>
      <p:pic>
        <p:nvPicPr>
          <p:cNvPr id="6" name="Graphic 5" descr="Soccer outline">
            <a:extLst>
              <a:ext uri="{FF2B5EF4-FFF2-40B4-BE49-F238E27FC236}">
                <a16:creationId xmlns:a16="http://schemas.microsoft.com/office/drawing/2014/main" id="{15C7A25F-5EA8-2507-C2E1-6A6F80D53D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9809" y="3789206"/>
            <a:ext cx="1680660" cy="1608113"/>
          </a:xfrm>
          <a:prstGeom prst="rect">
            <a:avLst/>
          </a:prstGeom>
        </p:spPr>
      </p:pic>
      <p:pic>
        <p:nvPicPr>
          <p:cNvPr id="8" name="Graphic 7" descr="Cycling outline">
            <a:extLst>
              <a:ext uri="{FF2B5EF4-FFF2-40B4-BE49-F238E27FC236}">
                <a16:creationId xmlns:a16="http://schemas.microsoft.com/office/drawing/2014/main" id="{5906FCF2-C405-0ED1-1A84-784C0D9D20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2509" y="3769306"/>
            <a:ext cx="1680660" cy="1680660"/>
          </a:xfrm>
          <a:prstGeom prst="rect">
            <a:avLst/>
          </a:prstGeom>
        </p:spPr>
      </p:pic>
    </p:spTree>
    <p:extLst>
      <p:ext uri="{BB962C8B-B14F-4D97-AF65-F5344CB8AC3E}">
        <p14:creationId xmlns:p14="http://schemas.microsoft.com/office/powerpoint/2010/main" val="53024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a:solidFill>
                  <a:srgbClr val="7ED1E2"/>
                </a:solidFill>
              </a:rPr>
              <a:t>34% </a:t>
            </a:r>
            <a:r>
              <a:rPr lang="nl-NL" sz="3700" b="0"/>
              <a:t>des garçons</a:t>
            </a:r>
            <a:r>
              <a:rPr lang="en-BE" sz="3700" b="0"/>
              <a:t> </a:t>
            </a:r>
            <a:r>
              <a:rPr lang="fr-BE" sz="3700" b="0"/>
              <a:t>e</a:t>
            </a:r>
            <a:r>
              <a:rPr lang="en-BE" sz="3700" b="0"/>
              <a:t>t </a:t>
            </a:r>
            <a:r>
              <a:rPr lang="fr-BE" sz="3700" b="0"/>
              <a:t>d</a:t>
            </a:r>
            <a:r>
              <a:rPr lang="en-BE" sz="3700" b="0"/>
              <a:t>e</a:t>
            </a:r>
            <a:r>
              <a:rPr lang="fr-BE" sz="3700" b="0"/>
              <a:t>s</a:t>
            </a:r>
            <a:r>
              <a:rPr lang="en-BE" sz="3700" b="0"/>
              <a:t> </a:t>
            </a:r>
            <a:r>
              <a:rPr lang="en-BE" sz="3700" b="0" err="1"/>
              <a:t>filles</a:t>
            </a:r>
            <a:r>
              <a:rPr lang="nl-NL" sz="3700" b="0"/>
              <a:t> de Bruxelles et de Wallonie ont déjà expérimenté </a:t>
            </a:r>
            <a:r>
              <a:rPr lang="nl-NL" sz="3700"/>
              <a:t>un comportement</a:t>
            </a:r>
            <a:r>
              <a:rPr lang="en-BE" sz="3700"/>
              <a:t> </a:t>
            </a:r>
            <a:r>
              <a:rPr lang="fr-BE" sz="3700"/>
              <a:t>s</a:t>
            </a:r>
            <a:r>
              <a:rPr lang="en-BE" sz="3700"/>
              <a:t>e</a:t>
            </a:r>
            <a:r>
              <a:rPr lang="fr-BE" sz="3700"/>
              <a:t>x</a:t>
            </a:r>
            <a:r>
              <a:rPr lang="en-BE" sz="3700"/>
              <a:t>u</a:t>
            </a:r>
            <a:r>
              <a:rPr lang="fr-BE" sz="3700"/>
              <a:t>e</a:t>
            </a:r>
            <a:r>
              <a:rPr lang="en-BE" sz="3700"/>
              <a:t>l </a:t>
            </a:r>
            <a:r>
              <a:rPr lang="fr-BE" sz="3700"/>
              <a:t>i</a:t>
            </a:r>
            <a:r>
              <a:rPr lang="en-BE" sz="3700"/>
              <a:t>n</a:t>
            </a:r>
            <a:r>
              <a:rPr lang="fr-BE" sz="3700"/>
              <a:t>a</a:t>
            </a:r>
            <a:r>
              <a:rPr lang="en-BE" sz="3700"/>
              <a:t>p</a:t>
            </a:r>
            <a:r>
              <a:rPr lang="fr-BE" sz="3700"/>
              <a:t>p</a:t>
            </a:r>
            <a:r>
              <a:rPr lang="en-BE" sz="3700"/>
              <a:t>r</a:t>
            </a:r>
            <a:r>
              <a:rPr lang="fr-BE" sz="3700"/>
              <a:t>o</a:t>
            </a:r>
            <a:r>
              <a:rPr lang="en-BE" sz="3700"/>
              <a:t>p</a:t>
            </a:r>
            <a:r>
              <a:rPr lang="fr-BE" sz="3700"/>
              <a:t>r</a:t>
            </a:r>
            <a:r>
              <a:rPr lang="en-BE" sz="3700" err="1"/>
              <a:t>i</a:t>
            </a:r>
            <a:r>
              <a:rPr lang="fr-BE" sz="3700"/>
              <a:t>é</a:t>
            </a:r>
            <a:r>
              <a:rPr lang="nl-NL" sz="3700"/>
              <a:t> </a:t>
            </a:r>
            <a:r>
              <a:rPr lang="nl-NL" sz="3700" b="0"/>
              <a:t>dans un </a:t>
            </a:r>
            <a:r>
              <a:rPr lang="nl-NL" sz="3700"/>
              <a:t>contexte sportif </a:t>
            </a:r>
            <a:r>
              <a:rPr lang="nl-NL" sz="3700" b="0"/>
              <a:t>avant l'âge de 18 ans ?</a:t>
            </a:r>
            <a:endParaRPr lang="en-GB" sz="3700" b="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3306" y="1399700"/>
            <a:ext cx="4848225" cy="619124"/>
          </a:xfrm>
          <a:prstGeom prst="rect">
            <a:avLst/>
          </a:prstGeom>
        </p:spPr>
      </p:pic>
      <p:pic>
        <p:nvPicPr>
          <p:cNvPr id="4" name="Graphic 3" descr="Tennis outline">
            <a:extLst>
              <a:ext uri="{FF2B5EF4-FFF2-40B4-BE49-F238E27FC236}">
                <a16:creationId xmlns:a16="http://schemas.microsoft.com/office/drawing/2014/main" id="{29F5D1A2-4034-A084-7530-2224FE41C2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774" y="3789206"/>
            <a:ext cx="1587811" cy="1587811"/>
          </a:xfrm>
          <a:prstGeom prst="rect">
            <a:avLst/>
          </a:prstGeom>
        </p:spPr>
      </p:pic>
      <p:pic>
        <p:nvPicPr>
          <p:cNvPr id="6" name="Graphic 5" descr="Soccer outline">
            <a:extLst>
              <a:ext uri="{FF2B5EF4-FFF2-40B4-BE49-F238E27FC236}">
                <a16:creationId xmlns:a16="http://schemas.microsoft.com/office/drawing/2014/main" id="{15C7A25F-5EA8-2507-C2E1-6A6F80D53D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9809" y="3789206"/>
            <a:ext cx="1680660" cy="1608113"/>
          </a:xfrm>
          <a:prstGeom prst="rect">
            <a:avLst/>
          </a:prstGeom>
        </p:spPr>
      </p:pic>
      <p:pic>
        <p:nvPicPr>
          <p:cNvPr id="8" name="Graphic 7" descr="Cycling outline">
            <a:extLst>
              <a:ext uri="{FF2B5EF4-FFF2-40B4-BE49-F238E27FC236}">
                <a16:creationId xmlns:a16="http://schemas.microsoft.com/office/drawing/2014/main" id="{5906FCF2-C405-0ED1-1A84-784C0D9D20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2509" y="3769306"/>
            <a:ext cx="1680660" cy="1680660"/>
          </a:xfrm>
          <a:prstGeom prst="rect">
            <a:avLst/>
          </a:prstGeom>
        </p:spPr>
      </p:pic>
    </p:spTree>
    <p:extLst>
      <p:ext uri="{BB962C8B-B14F-4D97-AF65-F5344CB8AC3E}">
        <p14:creationId xmlns:p14="http://schemas.microsoft.com/office/powerpoint/2010/main" val="76987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a:bodyPr>
          <a:lstStyle/>
          <a:p>
            <a:r>
              <a:rPr lang="nl-NL" sz="3700" b="0"/>
              <a:t>Quel est le pourcentage de </a:t>
            </a:r>
            <a:r>
              <a:rPr lang="nl-NL" sz="3700"/>
              <a:t>femmes </a:t>
            </a:r>
            <a:r>
              <a:rPr lang="nl-NL" sz="3700" b="0"/>
              <a:t>victimes de </a:t>
            </a:r>
            <a:r>
              <a:rPr lang="nl-NL" sz="3700"/>
              <a:t>violence conjugale </a:t>
            </a:r>
            <a:r>
              <a:rPr lang="nl-NL" sz="3700" b="0"/>
              <a:t>dans le monde ? </a:t>
            </a:r>
            <a:endParaRPr lang="en-GB" sz="3700" b="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283" y="1710741"/>
            <a:ext cx="5052695" cy="771524"/>
          </a:xfrm>
          <a:prstGeom prst="rect">
            <a:avLst/>
          </a:prstGeom>
        </p:spPr>
      </p:pic>
      <p:pic>
        <p:nvPicPr>
          <p:cNvPr id="5" name="Graphic 4" descr="Clenched Fist outline">
            <a:extLst>
              <a:ext uri="{FF2B5EF4-FFF2-40B4-BE49-F238E27FC236}">
                <a16:creationId xmlns:a16="http://schemas.microsoft.com/office/drawing/2014/main" id="{74E591A4-C909-9930-9523-7AF48D4772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00" y="3429000"/>
            <a:ext cx="1666876" cy="1666876"/>
          </a:xfrm>
          <a:prstGeom prst="rect">
            <a:avLst/>
          </a:prstGeom>
        </p:spPr>
      </p:pic>
      <p:pic>
        <p:nvPicPr>
          <p:cNvPr id="9" name="Graphic 8" descr="Angry face outline with solid fill">
            <a:extLst>
              <a:ext uri="{FF2B5EF4-FFF2-40B4-BE49-F238E27FC236}">
                <a16:creationId xmlns:a16="http://schemas.microsoft.com/office/drawing/2014/main" id="{9A08B43E-1909-21B3-25AE-77A0F1492D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24475" y="3683055"/>
            <a:ext cx="1325563" cy="1325563"/>
          </a:xfrm>
          <a:prstGeom prst="rect">
            <a:avLst/>
          </a:prstGeom>
        </p:spPr>
      </p:pic>
    </p:spTree>
    <p:extLst>
      <p:ext uri="{BB962C8B-B14F-4D97-AF65-F5344CB8AC3E}">
        <p14:creationId xmlns:p14="http://schemas.microsoft.com/office/powerpoint/2010/main" val="104671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752475" y="1611617"/>
            <a:ext cx="11087100" cy="1325563"/>
          </a:xfrm>
        </p:spPr>
        <p:txBody>
          <a:bodyPr anchor="ctr">
            <a:normAutofit fontScale="90000"/>
          </a:bodyPr>
          <a:lstStyle/>
          <a:p>
            <a:r>
              <a:rPr lang="nl-NL" sz="3700">
                <a:solidFill>
                  <a:srgbClr val="7ED1E2"/>
                </a:solidFill>
              </a:rPr>
              <a:t>80% </a:t>
            </a:r>
            <a:r>
              <a:rPr lang="nl-NL" sz="3700" b="0"/>
              <a:t>des victimes de la </a:t>
            </a:r>
            <a:r>
              <a:rPr lang="nl-NL" sz="3700"/>
              <a:t>violence conjugale </a:t>
            </a:r>
            <a:r>
              <a:rPr lang="nl-NL" sz="3700" b="0"/>
              <a:t>dans le monde sont des femmes ? </a:t>
            </a:r>
            <a:br>
              <a:rPr lang="nl-NL" sz="3700" b="0"/>
            </a:br>
            <a:br>
              <a:rPr lang="nl-NL" sz="3700" b="0"/>
            </a:br>
            <a:r>
              <a:rPr lang="nl-NL" sz="3700" b="0"/>
              <a:t>(dans 80 % des cas, l'auteur est un homme) ?</a:t>
            </a:r>
            <a:endParaRPr lang="en-GB" sz="3700" b="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332" y="1089926"/>
            <a:ext cx="5097146" cy="791844"/>
          </a:xfrm>
          <a:prstGeom prst="rect">
            <a:avLst/>
          </a:prstGeom>
        </p:spPr>
      </p:pic>
      <p:pic>
        <p:nvPicPr>
          <p:cNvPr id="5" name="Graphic 4" descr="Clenched Fist outline">
            <a:extLst>
              <a:ext uri="{FF2B5EF4-FFF2-40B4-BE49-F238E27FC236}">
                <a16:creationId xmlns:a16="http://schemas.microsoft.com/office/drawing/2014/main" id="{74E591A4-C909-9930-9523-7AF48D4772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5649" y="3595686"/>
            <a:ext cx="1666876" cy="1666876"/>
          </a:xfrm>
          <a:prstGeom prst="rect">
            <a:avLst/>
          </a:prstGeom>
        </p:spPr>
      </p:pic>
      <p:pic>
        <p:nvPicPr>
          <p:cNvPr id="9" name="Graphic 8" descr="Angry face outline with solid fill">
            <a:extLst>
              <a:ext uri="{FF2B5EF4-FFF2-40B4-BE49-F238E27FC236}">
                <a16:creationId xmlns:a16="http://schemas.microsoft.com/office/drawing/2014/main" id="{9A08B43E-1909-21B3-25AE-77A0F1492D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24475" y="3758182"/>
            <a:ext cx="1325563" cy="1325563"/>
          </a:xfrm>
          <a:prstGeom prst="rect">
            <a:avLst/>
          </a:prstGeom>
        </p:spPr>
      </p:pic>
    </p:spTree>
    <p:extLst>
      <p:ext uri="{BB962C8B-B14F-4D97-AF65-F5344CB8AC3E}">
        <p14:creationId xmlns:p14="http://schemas.microsoft.com/office/powerpoint/2010/main" val="254876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b="0"/>
              <a:t>Quel est le pourcentage de </a:t>
            </a:r>
            <a:r>
              <a:rPr lang="nl-NL" sz="3700"/>
              <a:t>filles </a:t>
            </a:r>
            <a:r>
              <a:rPr lang="nl-NL" sz="3700" b="0"/>
              <a:t>en Belgique qui ont déjà fait l'expérience d'un </a:t>
            </a:r>
            <a:r>
              <a:rPr lang="nl-NL" sz="3700"/>
              <a:t>comportement sexue</a:t>
            </a:r>
            <a:r>
              <a:rPr lang="en-BE" sz="3700"/>
              <a:t>l</a:t>
            </a:r>
            <a:r>
              <a:rPr lang="nl-NL" sz="3700"/>
              <a:t> </a:t>
            </a:r>
            <a:r>
              <a:rPr lang="en-BE" sz="3700" err="1"/>
              <a:t>inapproprié</a:t>
            </a:r>
            <a:r>
              <a:rPr lang="nl-NL" sz="3700"/>
              <a:t> </a:t>
            </a:r>
            <a:r>
              <a:rPr lang="nl-NL" sz="3700" b="0"/>
              <a:t>dans l'espace public ?</a:t>
            </a:r>
            <a:endParaRPr lang="en-GB" sz="3700" b="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75" y="1959205"/>
            <a:ext cx="5924867" cy="771524"/>
          </a:xfrm>
          <a:prstGeom prst="rect">
            <a:avLst/>
          </a:prstGeom>
        </p:spPr>
      </p:pic>
      <p:pic>
        <p:nvPicPr>
          <p:cNvPr id="4" name="Graphic 3" descr="City outline">
            <a:extLst>
              <a:ext uri="{FF2B5EF4-FFF2-40B4-BE49-F238E27FC236}">
                <a16:creationId xmlns:a16="http://schemas.microsoft.com/office/drawing/2014/main" id="{C32DCF4B-AD7F-8196-77F3-29AC8F1FFA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8625" y="3204663"/>
            <a:ext cx="2057400" cy="2057400"/>
          </a:xfrm>
          <a:prstGeom prst="rect">
            <a:avLst/>
          </a:prstGeom>
        </p:spPr>
      </p:pic>
    </p:spTree>
    <p:extLst>
      <p:ext uri="{BB962C8B-B14F-4D97-AF65-F5344CB8AC3E}">
        <p14:creationId xmlns:p14="http://schemas.microsoft.com/office/powerpoint/2010/main" val="729806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a:solidFill>
                  <a:srgbClr val="7ED1E2"/>
                </a:solidFill>
              </a:rPr>
              <a:t>91 % </a:t>
            </a:r>
            <a:r>
              <a:rPr lang="nl-NL" sz="3700" b="0"/>
              <a:t>des </a:t>
            </a:r>
            <a:r>
              <a:rPr lang="nl-NL" sz="3700"/>
              <a:t>jeunes filles </a:t>
            </a:r>
            <a:r>
              <a:rPr lang="nl-NL" sz="3700" b="0"/>
              <a:t>en Belgique ont déjà été confrontées à des </a:t>
            </a:r>
            <a:r>
              <a:rPr lang="nl-NL" sz="3700"/>
              <a:t>comportements</a:t>
            </a:r>
            <a:r>
              <a:rPr lang="en-BE" sz="3700"/>
              <a:t> </a:t>
            </a:r>
            <a:r>
              <a:rPr lang="fr-BE" sz="3700"/>
              <a:t>s</a:t>
            </a:r>
            <a:r>
              <a:rPr lang="en-BE" sz="3700" err="1"/>
              <a:t>exuels</a:t>
            </a:r>
            <a:r>
              <a:rPr lang="en-BE" sz="3700"/>
              <a:t> </a:t>
            </a:r>
            <a:r>
              <a:rPr lang="en-BE" sz="3700" err="1"/>
              <a:t>inappropriés</a:t>
            </a:r>
            <a:r>
              <a:rPr lang="nl-NL" sz="3700"/>
              <a:t> </a:t>
            </a:r>
            <a:r>
              <a:rPr lang="nl-NL" sz="3700" b="0"/>
              <a:t>dans l'espace public ?</a:t>
            </a:r>
            <a:endParaRPr lang="en-GB" sz="3700" b="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807" y="1514657"/>
            <a:ext cx="6727507" cy="893444"/>
          </a:xfrm>
          <a:prstGeom prst="rect">
            <a:avLst/>
          </a:prstGeom>
        </p:spPr>
      </p:pic>
      <p:pic>
        <p:nvPicPr>
          <p:cNvPr id="4" name="Graphic 3" descr="City outline">
            <a:extLst>
              <a:ext uri="{FF2B5EF4-FFF2-40B4-BE49-F238E27FC236}">
                <a16:creationId xmlns:a16="http://schemas.microsoft.com/office/drawing/2014/main" id="{C32DCF4B-AD7F-8196-77F3-29AC8F1FFA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8625" y="3204663"/>
            <a:ext cx="2057400" cy="2057400"/>
          </a:xfrm>
          <a:prstGeom prst="rect">
            <a:avLst/>
          </a:prstGeom>
        </p:spPr>
      </p:pic>
    </p:spTree>
    <p:extLst>
      <p:ext uri="{BB962C8B-B14F-4D97-AF65-F5344CB8AC3E}">
        <p14:creationId xmlns:p14="http://schemas.microsoft.com/office/powerpoint/2010/main" val="4070711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b="0"/>
              <a:t>Quel pourcentage des personnes qui s'identifient comme </a:t>
            </a:r>
            <a:r>
              <a:rPr lang="nl-NL" sz="3700"/>
              <a:t>LGBTQI+ </a:t>
            </a:r>
            <a:r>
              <a:rPr lang="nl-NL" sz="3700" b="0"/>
              <a:t>déclarent avoir déjà </a:t>
            </a:r>
            <a:r>
              <a:rPr lang="en-BE" sz="3700" b="0" err="1"/>
              <a:t>subi</a:t>
            </a:r>
            <a:r>
              <a:rPr lang="nl-NL" sz="3700" b="0"/>
              <a:t> un comportement sexuel </a:t>
            </a:r>
            <a:r>
              <a:rPr lang="en-BE" sz="3700" err="1"/>
              <a:t>inapproprié</a:t>
            </a:r>
            <a:r>
              <a:rPr lang="nl-NL" sz="3700"/>
              <a:t> </a:t>
            </a:r>
            <a:r>
              <a:rPr lang="nl-NL" sz="3700" b="0"/>
              <a:t>avant l'âge de 18 ans ?</a:t>
            </a:r>
            <a:endParaRPr lang="en-GB" sz="3700" b="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267" y="1449094"/>
            <a:ext cx="3984308" cy="537844"/>
          </a:xfrm>
          <a:prstGeom prst="rect">
            <a:avLst/>
          </a:prstGeom>
        </p:spPr>
      </p:pic>
      <p:pic>
        <p:nvPicPr>
          <p:cNvPr id="5" name="Picture 4">
            <a:extLst>
              <a:ext uri="{FF2B5EF4-FFF2-40B4-BE49-F238E27FC236}">
                <a16:creationId xmlns:a16="http://schemas.microsoft.com/office/drawing/2014/main" id="{F278AF7B-9ABA-1AA1-6FA8-F33D3C30E2F3}"/>
              </a:ext>
            </a:extLst>
          </p:cNvPr>
          <p:cNvPicPr>
            <a:picLocks noChangeAspect="1"/>
          </p:cNvPicPr>
          <p:nvPr/>
        </p:nvPicPr>
        <p:blipFill>
          <a:blip r:embed="rId3"/>
          <a:stretch>
            <a:fillRect/>
          </a:stretch>
        </p:blipFill>
        <p:spPr>
          <a:xfrm>
            <a:off x="4667250" y="3701534"/>
            <a:ext cx="1685925" cy="1685925"/>
          </a:xfrm>
          <a:prstGeom prst="rect">
            <a:avLst/>
          </a:prstGeom>
        </p:spPr>
      </p:pic>
    </p:spTree>
    <p:extLst>
      <p:ext uri="{BB962C8B-B14F-4D97-AF65-F5344CB8AC3E}">
        <p14:creationId xmlns:p14="http://schemas.microsoft.com/office/powerpoint/2010/main" val="2470031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a:solidFill>
                  <a:srgbClr val="7ED1E2"/>
                </a:solidFill>
              </a:rPr>
              <a:t>51% </a:t>
            </a:r>
            <a:r>
              <a:rPr lang="nl-NL" sz="3700" b="0"/>
              <a:t>des personnes qui s'identifient comme </a:t>
            </a:r>
            <a:r>
              <a:rPr lang="nl-NL" sz="3700"/>
              <a:t>LGBTQI+ </a:t>
            </a:r>
            <a:r>
              <a:rPr lang="nl-NL" sz="3700" b="0"/>
              <a:t>déclarent avoir déjà </a:t>
            </a:r>
            <a:r>
              <a:rPr lang="en-BE" sz="3700" b="0" err="1"/>
              <a:t>subi</a:t>
            </a:r>
            <a:r>
              <a:rPr lang="nl-NL" sz="3700" b="0"/>
              <a:t> un </a:t>
            </a:r>
            <a:r>
              <a:rPr lang="nl-NL" sz="3700"/>
              <a:t>comportement sexuel </a:t>
            </a:r>
            <a:r>
              <a:rPr lang="en-BE" sz="3700" err="1"/>
              <a:t>inapprop</a:t>
            </a:r>
            <a:r>
              <a:rPr lang="en-BE" sz="3700" b="0" err="1"/>
              <a:t>rié</a:t>
            </a:r>
            <a:r>
              <a:rPr lang="nl-NL" sz="3700"/>
              <a:t> </a:t>
            </a:r>
            <a:r>
              <a:rPr lang="nl-NL" sz="3700" b="0"/>
              <a:t>avant l'âge de 18 ans ?</a:t>
            </a:r>
            <a:endParaRPr lang="en-GB" sz="3700" b="0"/>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112" y="1543487"/>
            <a:ext cx="5203508" cy="619124"/>
          </a:xfrm>
          <a:prstGeom prst="rect">
            <a:avLst/>
          </a:prstGeom>
        </p:spPr>
      </p:pic>
      <p:pic>
        <p:nvPicPr>
          <p:cNvPr id="5" name="Picture 4">
            <a:extLst>
              <a:ext uri="{FF2B5EF4-FFF2-40B4-BE49-F238E27FC236}">
                <a16:creationId xmlns:a16="http://schemas.microsoft.com/office/drawing/2014/main" id="{F278AF7B-9ABA-1AA1-6FA8-F33D3C30E2F3}"/>
              </a:ext>
            </a:extLst>
          </p:cNvPr>
          <p:cNvPicPr>
            <a:picLocks noChangeAspect="1"/>
          </p:cNvPicPr>
          <p:nvPr/>
        </p:nvPicPr>
        <p:blipFill>
          <a:blip r:embed="rId3"/>
          <a:stretch>
            <a:fillRect/>
          </a:stretch>
        </p:blipFill>
        <p:spPr>
          <a:xfrm>
            <a:off x="4667250" y="3701534"/>
            <a:ext cx="1685925" cy="1685925"/>
          </a:xfrm>
          <a:prstGeom prst="rect">
            <a:avLst/>
          </a:prstGeom>
        </p:spPr>
      </p:pic>
    </p:spTree>
    <p:extLst>
      <p:ext uri="{BB962C8B-B14F-4D97-AF65-F5344CB8AC3E}">
        <p14:creationId xmlns:p14="http://schemas.microsoft.com/office/powerpoint/2010/main" val="946109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676275" y="1299075"/>
            <a:ext cx="11087100" cy="1325563"/>
          </a:xfrm>
        </p:spPr>
        <p:txBody>
          <a:bodyPr anchor="ctr">
            <a:normAutofit fontScale="90000"/>
          </a:bodyPr>
          <a:lstStyle/>
          <a:p>
            <a:r>
              <a:rPr lang="nl-NL" sz="3700" b="0">
                <a:solidFill>
                  <a:schemeClr val="bg1"/>
                </a:solidFill>
              </a:rPr>
              <a:t>Quel est le pourcentage d'</a:t>
            </a:r>
            <a:r>
              <a:rPr lang="nl-NL" sz="3700">
                <a:solidFill>
                  <a:schemeClr val="bg1"/>
                </a:solidFill>
              </a:rPr>
              <a:t>athlètes féminines </a:t>
            </a:r>
            <a:r>
              <a:rPr lang="nl-NL" sz="3700" b="0">
                <a:solidFill>
                  <a:schemeClr val="bg1"/>
                </a:solidFill>
              </a:rPr>
              <a:t>allemandes </a:t>
            </a:r>
            <a:r>
              <a:rPr lang="nl-NL" sz="3700">
                <a:solidFill>
                  <a:schemeClr val="bg1"/>
                </a:solidFill>
              </a:rPr>
              <a:t>de haut niveau </a:t>
            </a:r>
            <a:r>
              <a:rPr lang="nl-NL" sz="3700" b="0">
                <a:solidFill>
                  <a:schemeClr val="bg1"/>
                </a:solidFill>
              </a:rPr>
              <a:t>(+16 ans) qui ont déjà été confrontées à un </a:t>
            </a:r>
            <a:r>
              <a:rPr lang="nl-NL" sz="3700">
                <a:solidFill>
                  <a:schemeClr val="bg1"/>
                </a:solidFill>
              </a:rPr>
              <a:t>comportement sexuel </a:t>
            </a:r>
            <a:r>
              <a:rPr lang="en-BE" sz="3700" err="1">
                <a:solidFill>
                  <a:schemeClr val="bg1"/>
                </a:solidFill>
              </a:rPr>
              <a:t>inapproprié</a:t>
            </a:r>
            <a:r>
              <a:rPr lang="nl-NL" sz="3700">
                <a:solidFill>
                  <a:schemeClr val="bg1"/>
                </a:solidFill>
              </a:rPr>
              <a:t> dans un contexte sportif </a:t>
            </a:r>
            <a:r>
              <a:rPr lang="nl-NL" sz="3700" b="0">
                <a:solidFill>
                  <a:schemeClr val="bg1"/>
                </a:solidFill>
              </a:rPr>
              <a:t>? </a:t>
            </a:r>
            <a:endParaRPr lang="en-GB" sz="3700" b="0">
              <a:solidFill>
                <a:schemeClr val="bg1"/>
              </a:solidFill>
            </a:endParaRPr>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865" y="876799"/>
            <a:ext cx="4827588" cy="619124"/>
          </a:xfrm>
          <a:prstGeom prst="rect">
            <a:avLst/>
          </a:prstGeom>
        </p:spPr>
      </p:pic>
      <p:pic>
        <p:nvPicPr>
          <p:cNvPr id="3" name="Graphic 2" descr="Tennis outline">
            <a:extLst>
              <a:ext uri="{FF2B5EF4-FFF2-40B4-BE49-F238E27FC236}">
                <a16:creationId xmlns:a16="http://schemas.microsoft.com/office/drawing/2014/main" id="{06CE4DB4-A525-35C9-31AD-6F01DB864C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774" y="3789206"/>
            <a:ext cx="1587811" cy="1587811"/>
          </a:xfrm>
          <a:prstGeom prst="rect">
            <a:avLst/>
          </a:prstGeom>
        </p:spPr>
      </p:pic>
      <p:pic>
        <p:nvPicPr>
          <p:cNvPr id="4" name="Graphic 3" descr="Soccer outline">
            <a:extLst>
              <a:ext uri="{FF2B5EF4-FFF2-40B4-BE49-F238E27FC236}">
                <a16:creationId xmlns:a16="http://schemas.microsoft.com/office/drawing/2014/main" id="{3DAA578E-5819-E72E-57E1-98497E8CD3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9809" y="3789206"/>
            <a:ext cx="1680660" cy="1608113"/>
          </a:xfrm>
          <a:prstGeom prst="rect">
            <a:avLst/>
          </a:prstGeom>
        </p:spPr>
      </p:pic>
      <p:pic>
        <p:nvPicPr>
          <p:cNvPr id="6" name="Graphic 5" descr="Cycling outline">
            <a:extLst>
              <a:ext uri="{FF2B5EF4-FFF2-40B4-BE49-F238E27FC236}">
                <a16:creationId xmlns:a16="http://schemas.microsoft.com/office/drawing/2014/main" id="{4743332D-2B3D-3C98-D546-B595DAF322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2509" y="3769306"/>
            <a:ext cx="1680660" cy="1680660"/>
          </a:xfrm>
          <a:prstGeom prst="rect">
            <a:avLst/>
          </a:prstGeom>
        </p:spPr>
      </p:pic>
    </p:spTree>
    <p:extLst>
      <p:ext uri="{BB962C8B-B14F-4D97-AF65-F5344CB8AC3E}">
        <p14:creationId xmlns:p14="http://schemas.microsoft.com/office/powerpoint/2010/main" val="62390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280250-4562-105E-DD84-A71B27AD91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a:t>Les 9 </a:t>
            </a:r>
            <a:r>
              <a:rPr lang="en-IE" err="1"/>
              <a:t>étapes de </a:t>
            </a:r>
            <a:r>
              <a:rPr lang="en-IE"/>
              <a:t>la </a:t>
            </a:r>
            <a:r>
              <a:rPr lang="en-IE" err="1"/>
              <a:t>réflexion sur la résolution de problèmes</a:t>
            </a:r>
            <a:endParaRPr lang="en-IE"/>
          </a:p>
        </p:txBody>
      </p:sp>
      <p:pic>
        <p:nvPicPr>
          <p:cNvPr id="8" name="Picture 7" descr="A purple line on a black background&#10;&#10;Description automatically generated">
            <a:extLst>
              <a:ext uri="{FF2B5EF4-FFF2-40B4-BE49-F238E27FC236}">
                <a16:creationId xmlns:a16="http://schemas.microsoft.com/office/drawing/2014/main" id="{9054CBD2-7AF9-BA9B-3BC1-8CFD9283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85821">
            <a:off x="32710" y="2119504"/>
            <a:ext cx="3528638" cy="2618989"/>
          </a:xfrm>
          <a:prstGeom prst="rect">
            <a:avLst/>
          </a:prstGeom>
        </p:spPr>
      </p:pic>
      <p:pic>
        <p:nvPicPr>
          <p:cNvPr id="3" name="Picture 2">
            <a:extLst>
              <a:ext uri="{FF2B5EF4-FFF2-40B4-BE49-F238E27FC236}">
                <a16:creationId xmlns:a16="http://schemas.microsoft.com/office/drawing/2014/main" id="{BA52600B-F153-41CB-9800-3B9743BD7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670" y="1690688"/>
            <a:ext cx="7087214" cy="5067739"/>
          </a:xfrm>
          <a:prstGeom prst="rect">
            <a:avLst/>
          </a:prstGeom>
        </p:spPr>
      </p:pic>
    </p:spTree>
    <p:extLst>
      <p:ext uri="{BB962C8B-B14F-4D97-AF65-F5344CB8AC3E}">
        <p14:creationId xmlns:p14="http://schemas.microsoft.com/office/powerpoint/2010/main" val="328304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C736-4267-2ABB-5F24-F1466F8E9C57}"/>
              </a:ext>
            </a:extLst>
          </p:cNvPr>
          <p:cNvSpPr>
            <a:spLocks noGrp="1"/>
          </p:cNvSpPr>
          <p:nvPr>
            <p:ph type="title"/>
          </p:nvPr>
        </p:nvSpPr>
        <p:spPr>
          <a:xfrm>
            <a:off x="704850" y="1320231"/>
            <a:ext cx="11087100" cy="1325563"/>
          </a:xfrm>
        </p:spPr>
        <p:txBody>
          <a:bodyPr anchor="ctr">
            <a:normAutofit fontScale="90000"/>
          </a:bodyPr>
          <a:lstStyle/>
          <a:p>
            <a:r>
              <a:rPr lang="nl-NL" sz="3700">
                <a:solidFill>
                  <a:srgbClr val="7ED1E2"/>
                </a:solidFill>
              </a:rPr>
              <a:t>48% </a:t>
            </a:r>
            <a:r>
              <a:rPr lang="nl-NL" sz="3700" b="0">
                <a:solidFill>
                  <a:schemeClr val="bg1"/>
                </a:solidFill>
              </a:rPr>
              <a:t>des </a:t>
            </a:r>
            <a:r>
              <a:rPr lang="nl-NL" sz="3700">
                <a:solidFill>
                  <a:schemeClr val="bg1"/>
                </a:solidFill>
              </a:rPr>
              <a:t>athlètes féminines </a:t>
            </a:r>
            <a:r>
              <a:rPr lang="nl-NL" sz="3700" b="0">
                <a:solidFill>
                  <a:schemeClr val="bg1"/>
                </a:solidFill>
              </a:rPr>
              <a:t>allemandes </a:t>
            </a:r>
            <a:r>
              <a:rPr lang="nl-NL" sz="3700">
                <a:solidFill>
                  <a:schemeClr val="bg1"/>
                </a:solidFill>
              </a:rPr>
              <a:t>de haut niveau </a:t>
            </a:r>
            <a:r>
              <a:rPr lang="nl-NL" sz="3700" b="0">
                <a:solidFill>
                  <a:schemeClr val="bg1"/>
                </a:solidFill>
              </a:rPr>
              <a:t>(+16 ans) ont déjà été confrontées à un </a:t>
            </a:r>
            <a:r>
              <a:rPr lang="nl-NL" sz="3700">
                <a:solidFill>
                  <a:schemeClr val="bg1"/>
                </a:solidFill>
              </a:rPr>
              <a:t>comportement sexuel</a:t>
            </a:r>
            <a:r>
              <a:rPr lang="en-BE" sz="3700">
                <a:solidFill>
                  <a:schemeClr val="bg1"/>
                </a:solidFill>
              </a:rPr>
              <a:t> </a:t>
            </a:r>
            <a:r>
              <a:rPr lang="fr-BE" sz="3700">
                <a:solidFill>
                  <a:schemeClr val="bg1"/>
                </a:solidFill>
              </a:rPr>
              <a:t>i</a:t>
            </a:r>
            <a:r>
              <a:rPr lang="en-BE" sz="3700">
                <a:solidFill>
                  <a:schemeClr val="bg1"/>
                </a:solidFill>
              </a:rPr>
              <a:t>n</a:t>
            </a:r>
            <a:r>
              <a:rPr lang="fr-BE" sz="3700">
                <a:solidFill>
                  <a:schemeClr val="bg1"/>
                </a:solidFill>
              </a:rPr>
              <a:t>a</a:t>
            </a:r>
            <a:r>
              <a:rPr lang="en-BE" sz="3700">
                <a:solidFill>
                  <a:schemeClr val="bg1"/>
                </a:solidFill>
              </a:rPr>
              <a:t>p</a:t>
            </a:r>
            <a:r>
              <a:rPr lang="fr-BE" sz="3700">
                <a:solidFill>
                  <a:schemeClr val="bg1"/>
                </a:solidFill>
              </a:rPr>
              <a:t>p</a:t>
            </a:r>
            <a:r>
              <a:rPr lang="en-BE" sz="3700">
                <a:solidFill>
                  <a:schemeClr val="bg1"/>
                </a:solidFill>
              </a:rPr>
              <a:t>r</a:t>
            </a:r>
            <a:r>
              <a:rPr lang="fr-BE" sz="3700">
                <a:solidFill>
                  <a:schemeClr val="bg1"/>
                </a:solidFill>
              </a:rPr>
              <a:t>o</a:t>
            </a:r>
            <a:r>
              <a:rPr lang="en-BE" sz="3700">
                <a:solidFill>
                  <a:schemeClr val="bg1"/>
                </a:solidFill>
              </a:rPr>
              <a:t>p</a:t>
            </a:r>
            <a:r>
              <a:rPr lang="fr-BE" sz="3700">
                <a:solidFill>
                  <a:schemeClr val="bg1"/>
                </a:solidFill>
              </a:rPr>
              <a:t>r</a:t>
            </a:r>
            <a:r>
              <a:rPr lang="en-BE" sz="3700" err="1">
                <a:solidFill>
                  <a:schemeClr val="bg1"/>
                </a:solidFill>
              </a:rPr>
              <a:t>i</a:t>
            </a:r>
            <a:r>
              <a:rPr lang="fr-BE" sz="3700">
                <a:solidFill>
                  <a:schemeClr val="bg1"/>
                </a:solidFill>
              </a:rPr>
              <a:t>é</a:t>
            </a:r>
            <a:r>
              <a:rPr lang="nl-NL" sz="3700">
                <a:solidFill>
                  <a:schemeClr val="bg1"/>
                </a:solidFill>
              </a:rPr>
              <a:t> dans un contexte sportif </a:t>
            </a:r>
            <a:r>
              <a:rPr lang="nl-NL" sz="3700" b="0">
                <a:solidFill>
                  <a:schemeClr val="bg1"/>
                </a:solidFill>
              </a:rPr>
              <a:t>? </a:t>
            </a:r>
            <a:br>
              <a:rPr lang="nl-NL" sz="3700" b="0">
                <a:solidFill>
                  <a:schemeClr val="bg1"/>
                </a:solidFill>
              </a:rPr>
            </a:br>
            <a:br>
              <a:rPr lang="nl-NL" sz="3700" b="0">
                <a:solidFill>
                  <a:schemeClr val="bg1"/>
                </a:solidFill>
              </a:rPr>
            </a:br>
            <a:r>
              <a:rPr lang="nl-NL" sz="3700" b="0">
                <a:solidFill>
                  <a:schemeClr val="bg1"/>
                </a:solidFill>
              </a:rPr>
              <a:t>(Chez les hommes, ce chiffre est de 24%)</a:t>
            </a:r>
            <a:endParaRPr lang="en-GB" sz="3700" b="0">
              <a:solidFill>
                <a:schemeClr val="bg1"/>
              </a:solidFill>
            </a:endParaRPr>
          </a:p>
        </p:txBody>
      </p:sp>
      <p:sp>
        <p:nvSpPr>
          <p:cNvPr id="13" name="TextBox 12">
            <a:extLst>
              <a:ext uri="{FF2B5EF4-FFF2-40B4-BE49-F238E27FC236}">
                <a16:creationId xmlns:a16="http://schemas.microsoft.com/office/drawing/2014/main" id="{27297D83-9863-BF8C-5FA4-1C647418D7BF}"/>
              </a:ext>
            </a:extLst>
          </p:cNvPr>
          <p:cNvSpPr txBox="1"/>
          <p:nvPr/>
        </p:nvSpPr>
        <p:spPr>
          <a:xfrm>
            <a:off x="457200" y="3516868"/>
            <a:ext cx="6096000" cy="369332"/>
          </a:xfrm>
          <a:prstGeom prst="rect">
            <a:avLst/>
          </a:prstGeom>
          <a:noFill/>
        </p:spPr>
        <p:txBody>
          <a:bodyPr wrap="squar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pic>
        <p:nvPicPr>
          <p:cNvPr id="20" name="Picture 19" descr="A yellow line in a black background&#10;&#10;Description automatically generated">
            <a:extLst>
              <a:ext uri="{FF2B5EF4-FFF2-40B4-BE49-F238E27FC236}">
                <a16:creationId xmlns:a16="http://schemas.microsoft.com/office/drawing/2014/main" id="{67F4C5B7-2878-9D6F-533C-9D214A0E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231" y="467427"/>
            <a:ext cx="4827588" cy="619124"/>
          </a:xfrm>
          <a:prstGeom prst="rect">
            <a:avLst/>
          </a:prstGeom>
        </p:spPr>
      </p:pic>
      <p:pic>
        <p:nvPicPr>
          <p:cNvPr id="3" name="Graphic 2" descr="Tennis outline">
            <a:extLst>
              <a:ext uri="{FF2B5EF4-FFF2-40B4-BE49-F238E27FC236}">
                <a16:creationId xmlns:a16="http://schemas.microsoft.com/office/drawing/2014/main" id="{06CE4DB4-A525-35C9-31AD-6F01DB864C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774" y="3789206"/>
            <a:ext cx="1587811" cy="1587811"/>
          </a:xfrm>
          <a:prstGeom prst="rect">
            <a:avLst/>
          </a:prstGeom>
        </p:spPr>
      </p:pic>
      <p:pic>
        <p:nvPicPr>
          <p:cNvPr id="4" name="Graphic 3" descr="Soccer outline">
            <a:extLst>
              <a:ext uri="{FF2B5EF4-FFF2-40B4-BE49-F238E27FC236}">
                <a16:creationId xmlns:a16="http://schemas.microsoft.com/office/drawing/2014/main" id="{3DAA578E-5819-E72E-57E1-98497E8CD3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9809" y="3789206"/>
            <a:ext cx="1680660" cy="1608113"/>
          </a:xfrm>
          <a:prstGeom prst="rect">
            <a:avLst/>
          </a:prstGeom>
        </p:spPr>
      </p:pic>
      <p:pic>
        <p:nvPicPr>
          <p:cNvPr id="6" name="Graphic 5" descr="Cycling outline">
            <a:extLst>
              <a:ext uri="{FF2B5EF4-FFF2-40B4-BE49-F238E27FC236}">
                <a16:creationId xmlns:a16="http://schemas.microsoft.com/office/drawing/2014/main" id="{4743332D-2B3D-3C98-D546-B595DAF322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2509" y="3769306"/>
            <a:ext cx="1680660" cy="1680660"/>
          </a:xfrm>
          <a:prstGeom prst="rect">
            <a:avLst/>
          </a:prstGeom>
        </p:spPr>
      </p:pic>
    </p:spTree>
    <p:extLst>
      <p:ext uri="{BB962C8B-B14F-4D97-AF65-F5344CB8AC3E}">
        <p14:creationId xmlns:p14="http://schemas.microsoft.com/office/powerpoint/2010/main" val="321704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a:xfrm>
            <a:off x="1524000" y="1408113"/>
            <a:ext cx="9144000" cy="2387600"/>
          </a:xfrm>
        </p:spPr>
        <p:txBody>
          <a:bodyPr>
            <a:normAutofit/>
          </a:bodyPr>
          <a:lstStyle/>
          <a:p>
            <a:r>
              <a:rPr lang="en-IE"/>
              <a:t>Violence </a:t>
            </a:r>
            <a:r>
              <a:rPr lang="en-BE" err="1"/>
              <a:t>basée</a:t>
            </a:r>
            <a:r>
              <a:rPr lang="en-IE"/>
              <a:t> sur le </a:t>
            </a:r>
            <a:r>
              <a:rPr lang="en-BE"/>
              <a:t>genre</a:t>
            </a:r>
            <a:endParaRPr lang="en-IE"/>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31</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35969" y="3940495"/>
            <a:ext cx="2520062" cy="613614"/>
          </a:xfrm>
          <a:prstGeom prst="rect">
            <a:avLst/>
          </a:prstGeom>
        </p:spPr>
      </p:pic>
    </p:spTree>
    <p:extLst>
      <p:ext uri="{BB962C8B-B14F-4D97-AF65-F5344CB8AC3E}">
        <p14:creationId xmlns:p14="http://schemas.microsoft.com/office/powerpoint/2010/main" val="2461914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A0C11-038C-5B92-0189-CD1921C237AB}"/>
              </a:ext>
            </a:extLst>
          </p:cNvPr>
          <p:cNvSpPr>
            <a:spLocks noGrp="1"/>
          </p:cNvSpPr>
          <p:nvPr>
            <p:ph type="ctrTitle"/>
          </p:nvPr>
        </p:nvSpPr>
        <p:spPr>
          <a:xfrm>
            <a:off x="1524000" y="1122363"/>
            <a:ext cx="9925050" cy="2387600"/>
          </a:xfrm>
        </p:spPr>
        <p:txBody>
          <a:bodyPr anchor="b">
            <a:normAutofit/>
          </a:bodyPr>
          <a:lstStyle/>
          <a:p>
            <a:pPr marL="0" indent="0" algn="l">
              <a:buNone/>
            </a:pPr>
            <a:r>
              <a:rPr lang="en-IE" sz="4400" err="1"/>
              <a:t>Qu'entendez-vous</a:t>
            </a:r>
            <a:r>
              <a:rPr lang="en-IE" sz="4400"/>
              <a:t> par violence </a:t>
            </a:r>
            <a:r>
              <a:rPr lang="en-BE" sz="4400" err="1"/>
              <a:t>basée</a:t>
            </a:r>
            <a:r>
              <a:rPr lang="en-BE" sz="4400"/>
              <a:t> sur le genre</a:t>
            </a:r>
            <a:r>
              <a:rPr lang="en-IE" sz="4400"/>
              <a:t> ?</a:t>
            </a:r>
            <a:endParaRPr lang="en-GB" sz="4400"/>
          </a:p>
        </p:txBody>
      </p:sp>
      <p:pic>
        <p:nvPicPr>
          <p:cNvPr id="9" name="Picture 8" descr="A yellow line on a black background&#10;&#10;Description automatically generated">
            <a:extLst>
              <a:ext uri="{FF2B5EF4-FFF2-40B4-BE49-F238E27FC236}">
                <a16:creationId xmlns:a16="http://schemas.microsoft.com/office/drawing/2014/main" id="{3ADD3CA4-D3EC-3AC3-6394-043E8880C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404" y="3833262"/>
            <a:ext cx="2623610" cy="653752"/>
          </a:xfrm>
          <a:prstGeom prst="rect">
            <a:avLst/>
          </a:prstGeom>
        </p:spPr>
      </p:pic>
    </p:spTree>
    <p:extLst>
      <p:ext uri="{BB962C8B-B14F-4D97-AF65-F5344CB8AC3E}">
        <p14:creationId xmlns:p14="http://schemas.microsoft.com/office/powerpoint/2010/main" val="984631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A5EE-3E66-2CE5-C3DF-8453D8B19BB4}"/>
              </a:ext>
            </a:extLst>
          </p:cNvPr>
          <p:cNvSpPr>
            <a:spLocks noGrp="1"/>
          </p:cNvSpPr>
          <p:nvPr>
            <p:ph type="title"/>
          </p:nvPr>
        </p:nvSpPr>
        <p:spPr>
          <a:xfrm>
            <a:off x="838200" y="649872"/>
            <a:ext cx="10515600" cy="1325563"/>
          </a:xfrm>
        </p:spPr>
        <p:txBody>
          <a:bodyPr>
            <a:normAutofit/>
          </a:bodyPr>
          <a:lstStyle/>
          <a:p>
            <a:r>
              <a:rPr lang="en-GB" sz="4000"/>
              <a:t>Quels </a:t>
            </a:r>
            <a:r>
              <a:rPr lang="en-GB" sz="4000" err="1"/>
              <a:t>exemples</a:t>
            </a:r>
            <a:r>
              <a:rPr lang="en-GB" sz="4000"/>
              <a:t> de </a:t>
            </a:r>
            <a:r>
              <a:rPr lang="en-GB" sz="4000" err="1"/>
              <a:t>comportements</a:t>
            </a:r>
            <a:r>
              <a:rPr lang="en-GB" sz="4000"/>
              <a:t> </a:t>
            </a:r>
            <a:r>
              <a:rPr lang="en-BE" sz="4000"/>
              <a:t>s</a:t>
            </a:r>
            <a:r>
              <a:rPr lang="fr-BE" sz="4000"/>
              <a:t>e</a:t>
            </a:r>
            <a:r>
              <a:rPr lang="en-BE" sz="4000"/>
              <a:t>x</a:t>
            </a:r>
            <a:r>
              <a:rPr lang="fr-BE" sz="4000"/>
              <a:t>u</a:t>
            </a:r>
            <a:r>
              <a:rPr lang="en-BE" sz="4000"/>
              <a:t>e</a:t>
            </a:r>
            <a:r>
              <a:rPr lang="fr-BE" sz="4000"/>
              <a:t>l</a:t>
            </a:r>
            <a:r>
              <a:rPr lang="en-BE" sz="4000"/>
              <a:t>s</a:t>
            </a:r>
            <a:r>
              <a:rPr lang="en-GB" sz="4000"/>
              <a:t> </a:t>
            </a:r>
            <a:r>
              <a:rPr lang="en-BE" sz="4000" err="1"/>
              <a:t>i</a:t>
            </a:r>
            <a:r>
              <a:rPr lang="fr-BE" sz="4000"/>
              <a:t>n</a:t>
            </a:r>
            <a:r>
              <a:rPr lang="en-BE" sz="4000"/>
              <a:t>a</a:t>
            </a:r>
            <a:r>
              <a:rPr lang="fr-BE" sz="4000"/>
              <a:t>p</a:t>
            </a:r>
            <a:r>
              <a:rPr lang="en-BE" sz="4000"/>
              <a:t>p</a:t>
            </a:r>
            <a:r>
              <a:rPr lang="fr-BE" sz="4000"/>
              <a:t>r</a:t>
            </a:r>
            <a:r>
              <a:rPr lang="en-BE" sz="4000"/>
              <a:t>o</a:t>
            </a:r>
            <a:r>
              <a:rPr lang="fr-BE" sz="4000"/>
              <a:t>p</a:t>
            </a:r>
            <a:r>
              <a:rPr lang="en-BE" sz="4000"/>
              <a:t>r</a:t>
            </a:r>
            <a:r>
              <a:rPr lang="fr-BE" sz="4000"/>
              <a:t>i</a:t>
            </a:r>
            <a:r>
              <a:rPr lang="en-BE" sz="4000"/>
              <a:t>é</a:t>
            </a:r>
            <a:r>
              <a:rPr lang="fr-BE" sz="4000"/>
              <a:t>s</a:t>
            </a:r>
            <a:r>
              <a:rPr lang="en-GB" sz="4000"/>
              <a:t> </a:t>
            </a:r>
            <a:r>
              <a:rPr lang="en-GB" sz="4000" err="1"/>
              <a:t>reconnaissez-vous</a:t>
            </a:r>
            <a:r>
              <a:rPr lang="en-GB" sz="4000"/>
              <a:t> ? </a:t>
            </a:r>
            <a:endParaRPr lang="en-GB" sz="4000">
              <a:cs typeface="Poppins"/>
            </a:endParaRPr>
          </a:p>
        </p:txBody>
      </p:sp>
      <p:pic>
        <p:nvPicPr>
          <p:cNvPr id="9" name="Online Media 8" descr="Bus with solid fill">
            <a:hlinkClick r:id="" action="ppaction://media"/>
            <a:extLst>
              <a:ext uri="{FF2B5EF4-FFF2-40B4-BE49-F238E27FC236}">
                <a16:creationId xmlns:a16="http://schemas.microsoft.com/office/drawing/2014/main" id="{20EC784F-F950-722D-02F0-9F1519529EDB}"/>
              </a:ext>
            </a:extLst>
          </p:cNvPr>
          <p:cNvPicPr>
            <a:picLocks noGrp="1" noRot="1" noChangeAspect="1"/>
          </p:cNvPicPr>
          <p:nvPr>
            <p:ph idx="1"/>
            <a:videoFile r:link="rId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165100" y="1312654"/>
            <a:ext cx="5245475" cy="5245475"/>
          </a:xfrm>
          <a:prstGeom prst="rect">
            <a:avLst/>
          </a:prstGeom>
        </p:spPr>
      </p:pic>
    </p:spTree>
    <p:extLst>
      <p:ext uri="{BB962C8B-B14F-4D97-AF65-F5344CB8AC3E}">
        <p14:creationId xmlns:p14="http://schemas.microsoft.com/office/powerpoint/2010/main" val="17915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a:xfrm>
            <a:off x="1524000" y="1408113"/>
            <a:ext cx="9144000" cy="2387600"/>
          </a:xfrm>
        </p:spPr>
        <p:txBody>
          <a:bodyPr>
            <a:normAutofit/>
          </a:bodyPr>
          <a:lstStyle/>
          <a:p>
            <a:r>
              <a:rPr lang="en-IE" err="1"/>
              <a:t>Un consentement enthousiaste</a:t>
            </a:r>
            <a:endParaRPr lang="en-IE"/>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34</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908623" y="4092894"/>
            <a:ext cx="2520062" cy="613614"/>
          </a:xfrm>
          <a:prstGeom prst="rect">
            <a:avLst/>
          </a:prstGeom>
        </p:spPr>
      </p:pic>
    </p:spTree>
    <p:extLst>
      <p:ext uri="{BB962C8B-B14F-4D97-AF65-F5344CB8AC3E}">
        <p14:creationId xmlns:p14="http://schemas.microsoft.com/office/powerpoint/2010/main" val="2216939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A960C-BDDF-D801-CEBD-A1646EAF1C3B}"/>
              </a:ext>
            </a:extLst>
          </p:cNvPr>
          <p:cNvSpPr>
            <a:spLocks noGrp="1"/>
          </p:cNvSpPr>
          <p:nvPr>
            <p:ph type="title"/>
          </p:nvPr>
        </p:nvSpPr>
        <p:spPr>
          <a:xfrm>
            <a:off x="433939" y="105243"/>
            <a:ext cx="10515600" cy="1325563"/>
          </a:xfrm>
        </p:spPr>
        <p:txBody>
          <a:bodyPr/>
          <a:lstStyle/>
          <a:p>
            <a:r>
              <a:rPr lang="en-GB"/>
              <a:t>Tasse de thé</a:t>
            </a:r>
          </a:p>
        </p:txBody>
      </p:sp>
      <p:pic>
        <p:nvPicPr>
          <p:cNvPr id="6" name="Online Media 5" descr="Chinese Teapot And Cup with solid fill">
            <a:hlinkClick r:id="" action="ppaction://media"/>
            <a:extLst>
              <a:ext uri="{FF2B5EF4-FFF2-40B4-BE49-F238E27FC236}">
                <a16:creationId xmlns:a16="http://schemas.microsoft.com/office/drawing/2014/main" id="{48718CE1-39B8-89C5-CDCF-72824C579BF4}"/>
              </a:ext>
            </a:extLst>
          </p:cNvPr>
          <p:cNvPicPr>
            <a:picLocks noRot="1" noChangeAspect="1"/>
          </p:cNvPicPr>
          <p:nvPr>
            <a:videoFile r:link="rId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108960" y="1145509"/>
            <a:ext cx="5270531" cy="5270531"/>
          </a:xfrm>
          <a:prstGeom prst="rect">
            <a:avLst/>
          </a:prstGeom>
        </p:spPr>
      </p:pic>
    </p:spTree>
    <p:extLst>
      <p:ext uri="{BB962C8B-B14F-4D97-AF65-F5344CB8AC3E}">
        <p14:creationId xmlns:p14="http://schemas.microsoft.com/office/powerpoint/2010/main" val="33664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07B89-34CA-4B83-1AAC-0A0D73ACC480}"/>
              </a:ext>
            </a:extLst>
          </p:cNvPr>
          <p:cNvSpPr>
            <a:spLocks noGrp="1"/>
          </p:cNvSpPr>
          <p:nvPr>
            <p:ph type="title"/>
          </p:nvPr>
        </p:nvSpPr>
        <p:spPr/>
        <p:txBody>
          <a:bodyPr/>
          <a:lstStyle/>
          <a:p>
            <a:r>
              <a:rPr lang="en-GB" err="1"/>
              <a:t>Éléments essentiels </a:t>
            </a:r>
            <a:r>
              <a:rPr lang="en-GB"/>
              <a:t>du </a:t>
            </a:r>
            <a:r>
              <a:rPr lang="en-GB" err="1"/>
              <a:t>consentement</a:t>
            </a:r>
            <a:endParaRPr lang="en-GB"/>
          </a:p>
        </p:txBody>
      </p:sp>
      <p:graphicFrame>
        <p:nvGraphicFramePr>
          <p:cNvPr id="6" name="Content Placeholder 5">
            <a:extLst>
              <a:ext uri="{FF2B5EF4-FFF2-40B4-BE49-F238E27FC236}">
                <a16:creationId xmlns:a16="http://schemas.microsoft.com/office/drawing/2014/main" id="{5906FA68-4B3C-7A76-BAA6-298B3D01E119}"/>
              </a:ext>
            </a:extLst>
          </p:cNvPr>
          <p:cNvGraphicFramePr>
            <a:graphicFrameLocks noGrp="1"/>
          </p:cNvGraphicFramePr>
          <p:nvPr>
            <p:ph idx="1"/>
            <p:extLst>
              <p:ext uri="{D42A27DB-BD31-4B8C-83A1-F6EECF244321}">
                <p14:modId xmlns:p14="http://schemas.microsoft.com/office/powerpoint/2010/main" val="99972101"/>
              </p:ext>
            </p:extLst>
          </p:nvPr>
        </p:nvGraphicFramePr>
        <p:xfrm>
          <a:off x="838200" y="171235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6089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07B89-34CA-4B83-1AAC-0A0D73ACC480}"/>
              </a:ext>
            </a:extLst>
          </p:cNvPr>
          <p:cNvSpPr>
            <a:spLocks noGrp="1"/>
          </p:cNvSpPr>
          <p:nvPr>
            <p:ph type="title"/>
          </p:nvPr>
        </p:nvSpPr>
        <p:spPr/>
        <p:txBody>
          <a:bodyPr/>
          <a:lstStyle/>
          <a:p>
            <a:r>
              <a:rPr lang="en-GB" err="1"/>
              <a:t>L'évaluation</a:t>
            </a:r>
            <a:endParaRPr lang="en-GB"/>
          </a:p>
        </p:txBody>
      </p:sp>
      <p:sp>
        <p:nvSpPr>
          <p:cNvPr id="3" name="Content Placeholder 2">
            <a:extLst>
              <a:ext uri="{FF2B5EF4-FFF2-40B4-BE49-F238E27FC236}">
                <a16:creationId xmlns:a16="http://schemas.microsoft.com/office/drawing/2014/main" id="{CFC16CA0-EE83-DD94-CD75-14E49BE61CD3}"/>
              </a:ext>
            </a:extLst>
          </p:cNvPr>
          <p:cNvSpPr>
            <a:spLocks noGrp="1"/>
          </p:cNvSpPr>
          <p:nvPr>
            <p:ph idx="1"/>
          </p:nvPr>
        </p:nvSpPr>
        <p:spPr>
          <a:xfrm>
            <a:off x="838200" y="1825625"/>
            <a:ext cx="10725150" cy="4527550"/>
          </a:xfrm>
        </p:spPr>
        <p:txBody>
          <a:bodyPr/>
          <a:lstStyle/>
          <a:p>
            <a:pPr>
              <a:buFont typeface="Wingdings" panose="05000000000000000000" pitchFamily="2" charset="2"/>
              <a:buChar char="Ø"/>
            </a:pPr>
            <a:r>
              <a:rPr lang="en-GB"/>
              <a:t> Qu'est-ce que j'</a:t>
            </a:r>
            <a:r>
              <a:rPr lang="en-BE"/>
              <a:t>en retire </a:t>
            </a:r>
            <a:r>
              <a:rPr lang="en-GB"/>
              <a:t>?</a:t>
            </a:r>
          </a:p>
          <a:p>
            <a:pPr>
              <a:buFont typeface="Wingdings" panose="05000000000000000000" pitchFamily="2" charset="2"/>
              <a:buChar char="Ø"/>
            </a:pPr>
            <a:r>
              <a:rPr lang="en-GB"/>
              <a:t> </a:t>
            </a:r>
            <a:r>
              <a:rPr lang="en-GB" err="1"/>
              <a:t>Qu’est-ce</a:t>
            </a:r>
            <a:r>
              <a:rPr lang="en-GB"/>
              <a:t> qui </a:t>
            </a:r>
            <a:r>
              <a:rPr lang="en-GB" err="1"/>
              <a:t>m’a</a:t>
            </a:r>
            <a:r>
              <a:rPr lang="en-GB"/>
              <a:t> manqué ?</a:t>
            </a:r>
          </a:p>
          <a:p>
            <a:pPr>
              <a:buFont typeface="Wingdings" panose="05000000000000000000" pitchFamily="2" charset="2"/>
              <a:buChar char="Ø"/>
            </a:pPr>
            <a:r>
              <a:rPr lang="en-GB"/>
              <a:t> </a:t>
            </a:r>
            <a:r>
              <a:rPr lang="en-GB" err="1"/>
              <a:t>Autres</a:t>
            </a:r>
            <a:r>
              <a:rPr lang="en-GB"/>
              <a:t> </a:t>
            </a:r>
            <a:r>
              <a:rPr lang="en-BE"/>
              <a:t>remarques</a:t>
            </a:r>
            <a:endParaRPr lang="en-GB"/>
          </a:p>
        </p:txBody>
      </p:sp>
      <p:pic>
        <p:nvPicPr>
          <p:cNvPr id="7" name="Graphic 6" descr="Chat bubble outline">
            <a:extLst>
              <a:ext uri="{FF2B5EF4-FFF2-40B4-BE49-F238E27FC236}">
                <a16:creationId xmlns:a16="http://schemas.microsoft.com/office/drawing/2014/main" id="{EF6748A8-438C-D61D-4523-0940CF07A0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5825" y="3429000"/>
            <a:ext cx="2514600" cy="2514600"/>
          </a:xfrm>
          <a:prstGeom prst="rect">
            <a:avLst/>
          </a:prstGeom>
        </p:spPr>
      </p:pic>
    </p:spTree>
    <p:extLst>
      <p:ext uri="{BB962C8B-B14F-4D97-AF65-F5344CB8AC3E}">
        <p14:creationId xmlns:p14="http://schemas.microsoft.com/office/powerpoint/2010/main" val="1374066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8F29-390A-0A25-3538-F22EE0C4E64D}"/>
              </a:ext>
            </a:extLst>
          </p:cNvPr>
          <p:cNvSpPr>
            <a:spLocks noGrp="1"/>
          </p:cNvSpPr>
          <p:nvPr>
            <p:ph type="title"/>
          </p:nvPr>
        </p:nvSpPr>
        <p:spPr/>
        <p:txBody>
          <a:bodyPr/>
          <a:lstStyle/>
          <a:p>
            <a:r>
              <a:rPr lang="en-IE"/>
              <a:t>Merci de votre attention.</a:t>
            </a:r>
          </a:p>
        </p:txBody>
      </p:sp>
      <p:pic>
        <p:nvPicPr>
          <p:cNvPr id="3" name="Graphic 1796029151">
            <a:extLst>
              <a:ext uri="{FF2B5EF4-FFF2-40B4-BE49-F238E27FC236}">
                <a16:creationId xmlns:a16="http://schemas.microsoft.com/office/drawing/2014/main" id="{BF1ABB23-81C0-5B87-FFD2-90F3DF18E0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67677">
            <a:off x="3579462" y="3894549"/>
            <a:ext cx="4634401" cy="1110573"/>
          </a:xfrm>
          <a:prstGeom prst="rect">
            <a:avLst/>
          </a:prstGeom>
        </p:spPr>
      </p:pic>
      <p:pic>
        <p:nvPicPr>
          <p:cNvPr id="4" name="Graphic 1796029151">
            <a:extLst>
              <a:ext uri="{FF2B5EF4-FFF2-40B4-BE49-F238E27FC236}">
                <a16:creationId xmlns:a16="http://schemas.microsoft.com/office/drawing/2014/main" id="{68A20B82-67A7-D877-6F1B-E802ED85754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0800000">
            <a:off x="3224860" y="3709106"/>
            <a:ext cx="5984030" cy="1517076"/>
          </a:xfrm>
          <a:prstGeom prst="rect">
            <a:avLst/>
          </a:prstGeom>
        </p:spPr>
      </p:pic>
    </p:spTree>
    <p:extLst>
      <p:ext uri="{BB962C8B-B14F-4D97-AF65-F5344CB8AC3E}">
        <p14:creationId xmlns:p14="http://schemas.microsoft.com/office/powerpoint/2010/main" val="380893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lstStyle/>
          <a:p>
            <a:r>
              <a:rPr lang="en-IE"/>
              <a:t>Règlement intérieur </a:t>
            </a:r>
          </a:p>
        </p:txBody>
      </p:sp>
      <p:sp>
        <p:nvSpPr>
          <p:cNvPr id="3" name="Content Placeholder 2">
            <a:extLst>
              <a:ext uri="{FF2B5EF4-FFF2-40B4-BE49-F238E27FC236}">
                <a16:creationId xmlns:a16="http://schemas.microsoft.com/office/drawing/2014/main" id="{E8E0FC09-4B30-ECCB-6239-D411FABCB859}"/>
              </a:ext>
            </a:extLst>
          </p:cNvPr>
          <p:cNvSpPr>
            <a:spLocks noGrp="1"/>
          </p:cNvSpPr>
          <p:nvPr>
            <p:ph idx="1"/>
          </p:nvPr>
        </p:nvSpPr>
        <p:spPr/>
        <p:txBody>
          <a:bodyPr/>
          <a:lstStyle/>
          <a:p>
            <a:pPr marL="0" indent="0">
              <a:buNone/>
            </a:pPr>
            <a:r>
              <a:rPr lang="en-GB"/>
              <a:t>Espace de sécurité</a:t>
            </a:r>
          </a:p>
          <a:p>
            <a:pPr marL="252000" lvl="1" indent="0">
              <a:buClr>
                <a:srgbClr val="004EB6"/>
              </a:buClr>
              <a:buNone/>
            </a:pPr>
            <a:endParaRPr lang="en-GB"/>
          </a:p>
          <a:p>
            <a:pPr marL="594900" lvl="1" indent="-342900">
              <a:buClr>
                <a:srgbClr val="004EB6"/>
              </a:buClr>
            </a:pPr>
            <a:r>
              <a:rPr lang="fr-BE" sz="2400" err="1">
                <a:solidFill>
                  <a:schemeClr val="bg1"/>
                </a:solidFill>
                <a:cs typeface="Arial" panose="020B0604020202020204"/>
              </a:rPr>
              <a:t>Écouter </a:t>
            </a:r>
            <a:r>
              <a:rPr lang="fr-BE" sz="2400">
                <a:solidFill>
                  <a:schemeClr val="bg1"/>
                </a:solidFill>
                <a:cs typeface="Arial" panose="020B0604020202020204"/>
              </a:rPr>
              <a:t>avec respect</a:t>
            </a:r>
          </a:p>
          <a:p>
            <a:pPr marL="594900" lvl="1" indent="-342900">
              <a:buClr>
                <a:srgbClr val="004EB6"/>
              </a:buClr>
            </a:pPr>
            <a:r>
              <a:rPr lang="fr-BE" sz="2400">
                <a:solidFill>
                  <a:schemeClr val="bg1"/>
                </a:solidFill>
                <a:cs typeface="Arial" panose="020B0604020202020204"/>
              </a:rPr>
              <a:t>Ne pas </a:t>
            </a:r>
            <a:r>
              <a:rPr lang="fr-BE" sz="2400" err="1">
                <a:solidFill>
                  <a:schemeClr val="bg1"/>
                </a:solidFill>
                <a:cs typeface="Arial" panose="020B0604020202020204"/>
              </a:rPr>
              <a:t>juger </a:t>
            </a:r>
          </a:p>
          <a:p>
            <a:pPr marL="594900" lvl="1" indent="-342900">
              <a:buClr>
                <a:srgbClr val="004EB6"/>
              </a:buClr>
            </a:pPr>
            <a:r>
              <a:rPr lang="fr-BE" sz="2400">
                <a:solidFill>
                  <a:schemeClr val="bg1"/>
                </a:solidFill>
                <a:cs typeface="Arial" panose="020B0604020202020204"/>
              </a:rPr>
              <a:t>Ce qui </a:t>
            </a:r>
            <a:r>
              <a:rPr lang="fr-BE" sz="2400" err="1">
                <a:solidFill>
                  <a:schemeClr val="bg1"/>
                </a:solidFill>
                <a:cs typeface="Arial" panose="020B0604020202020204"/>
              </a:rPr>
              <a:t>est partagé </a:t>
            </a:r>
            <a:r>
              <a:rPr lang="fr-BE" sz="2400">
                <a:solidFill>
                  <a:schemeClr val="bg1"/>
                </a:solidFill>
                <a:cs typeface="Arial" panose="020B0604020202020204"/>
              </a:rPr>
              <a:t>ici </a:t>
            </a:r>
            <a:r>
              <a:rPr lang="fr-BE" sz="2400" err="1">
                <a:solidFill>
                  <a:schemeClr val="bg1"/>
                </a:solidFill>
                <a:cs typeface="Arial" panose="020B0604020202020204"/>
              </a:rPr>
              <a:t>reste </a:t>
            </a:r>
            <a:r>
              <a:rPr lang="fr-BE" sz="2400">
                <a:solidFill>
                  <a:schemeClr val="bg1"/>
                </a:solidFill>
                <a:cs typeface="Arial" panose="020B0604020202020204"/>
              </a:rPr>
              <a:t>ici</a:t>
            </a:r>
          </a:p>
          <a:p>
            <a:pPr marL="594900" lvl="1" indent="-342900">
              <a:buClr>
                <a:srgbClr val="004EB6"/>
              </a:buClr>
            </a:pPr>
            <a:r>
              <a:rPr lang="en-GB" sz="2400" err="1">
                <a:solidFill>
                  <a:schemeClr val="bg1"/>
                </a:solidFill>
                <a:cs typeface="Arial" panose="020B0604020202020204"/>
              </a:rPr>
              <a:t>Tout le monde </a:t>
            </a:r>
            <a:r>
              <a:rPr lang="en-GB" sz="2400">
                <a:solidFill>
                  <a:schemeClr val="bg1"/>
                </a:solidFill>
                <a:cs typeface="Arial" panose="020B0604020202020204"/>
              </a:rPr>
              <a:t>peut </a:t>
            </a:r>
            <a:r>
              <a:rPr lang="en-GB" sz="2400" err="1">
                <a:solidFill>
                  <a:schemeClr val="bg1"/>
                </a:solidFill>
                <a:cs typeface="Arial" panose="020B0604020202020204"/>
              </a:rPr>
              <a:t>partager quelque chose</a:t>
            </a:r>
            <a:r>
              <a:rPr lang="en-GB" sz="2400">
                <a:solidFill>
                  <a:schemeClr val="bg1"/>
                </a:solidFill>
                <a:cs typeface="Arial" panose="020B0604020202020204"/>
              </a:rPr>
              <a:t>, mais </a:t>
            </a:r>
            <a:r>
              <a:rPr lang="en-GB" sz="2400" err="1">
                <a:solidFill>
                  <a:schemeClr val="bg1"/>
                </a:solidFill>
                <a:cs typeface="Arial" panose="020B0604020202020204"/>
              </a:rPr>
              <a:t>personne n'est obligé de le faire</a:t>
            </a:r>
            <a:endParaRPr lang="en-US" sz="2400">
              <a:solidFill>
                <a:schemeClr val="bg1"/>
              </a:solidFill>
              <a:cs typeface="Arial" panose="020B0604020202020204"/>
            </a:endParaRPr>
          </a:p>
        </p:txBody>
      </p:sp>
      <p:pic>
        <p:nvPicPr>
          <p:cNvPr id="5" name="Graphic 1">
            <a:extLst>
              <a:ext uri="{FF2B5EF4-FFF2-40B4-BE49-F238E27FC236}">
                <a16:creationId xmlns:a16="http://schemas.microsoft.com/office/drawing/2014/main" id="{D98B002D-D019-17CF-81B4-81BDA426EAB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90904">
            <a:off x="843146" y="2329622"/>
            <a:ext cx="2158357" cy="228384"/>
          </a:xfrm>
          <a:prstGeom prst="rect">
            <a:avLst/>
          </a:prstGeom>
        </p:spPr>
      </p:pic>
      <p:pic>
        <p:nvPicPr>
          <p:cNvPr id="4" name="Graphic 3" descr="Meeting with solid fill">
            <a:extLst>
              <a:ext uri="{FF2B5EF4-FFF2-40B4-BE49-F238E27FC236}">
                <a16:creationId xmlns:a16="http://schemas.microsoft.com/office/drawing/2014/main" id="{2C8B8A26-BFD4-688D-C655-B1ADB1ACFE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4346" y="3568547"/>
            <a:ext cx="3324531" cy="3324531"/>
          </a:xfrm>
          <a:prstGeom prst="rect">
            <a:avLst/>
          </a:prstGeom>
        </p:spPr>
      </p:pic>
    </p:spTree>
    <p:extLst>
      <p:ext uri="{BB962C8B-B14F-4D97-AF65-F5344CB8AC3E}">
        <p14:creationId xmlns:p14="http://schemas.microsoft.com/office/powerpoint/2010/main" val="196523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lstStyle/>
          <a:p>
            <a:r>
              <a:rPr lang="en-IE" err="1"/>
              <a:t>Leçon</a:t>
            </a:r>
            <a:r>
              <a:rPr lang="en-IE"/>
              <a:t> 1 : Séance </a:t>
            </a:r>
            <a:r>
              <a:rPr lang="en-IE" err="1"/>
              <a:t>d'orientation</a:t>
            </a:r>
            <a:endParaRPr lang="en-IE">
              <a:cs typeface="Poppins"/>
            </a:endParaRPr>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5</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5059362" y="3629078"/>
            <a:ext cx="2073275" cy="504825"/>
          </a:xfrm>
          <a:prstGeom prst="rect">
            <a:avLst/>
          </a:prstGeom>
        </p:spPr>
      </p:pic>
    </p:spTree>
    <p:extLst>
      <p:ext uri="{BB962C8B-B14F-4D97-AF65-F5344CB8AC3E}">
        <p14:creationId xmlns:p14="http://schemas.microsoft.com/office/powerpoint/2010/main" val="188883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normAutofit/>
          </a:bodyPr>
          <a:lstStyle/>
          <a:p>
            <a:r>
              <a:rPr lang="en-IE" sz="3200" err="1"/>
              <a:t>Résolution de problèmes</a:t>
            </a:r>
            <a:endParaRPr lang="en-IE" sz="3200"/>
          </a:p>
        </p:txBody>
      </p:sp>
      <p:pic>
        <p:nvPicPr>
          <p:cNvPr id="21" name="Picture 20" descr="A purple line on a black background&#10;&#10;Description automatically generated">
            <a:extLst>
              <a:ext uri="{FF2B5EF4-FFF2-40B4-BE49-F238E27FC236}">
                <a16:creationId xmlns:a16="http://schemas.microsoft.com/office/drawing/2014/main" id="{A4F13E7C-0221-2471-1AC7-681BA53D9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85821">
            <a:off x="436143" y="1554935"/>
            <a:ext cx="1809757" cy="1426590"/>
          </a:xfrm>
          <a:prstGeom prst="rect">
            <a:avLst/>
          </a:prstGeom>
        </p:spPr>
      </p:pic>
      <p:pic>
        <p:nvPicPr>
          <p:cNvPr id="5" name="Picture 4">
            <a:extLst>
              <a:ext uri="{FF2B5EF4-FFF2-40B4-BE49-F238E27FC236}">
                <a16:creationId xmlns:a16="http://schemas.microsoft.com/office/drawing/2014/main" id="{B3B9ECC9-AB19-4219-B7BC-112E91B06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376" y="1581016"/>
            <a:ext cx="9100824" cy="3855474"/>
          </a:xfrm>
          <a:prstGeom prst="rect">
            <a:avLst/>
          </a:prstGeom>
        </p:spPr>
      </p:pic>
    </p:spTree>
    <p:extLst>
      <p:ext uri="{BB962C8B-B14F-4D97-AF65-F5344CB8AC3E}">
        <p14:creationId xmlns:p14="http://schemas.microsoft.com/office/powerpoint/2010/main" val="318164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lstStyle/>
          <a:p>
            <a:r>
              <a:rPr lang="en-IE"/>
              <a:t>Genre et </a:t>
            </a:r>
            <a:r>
              <a:rPr lang="en-IE" err="1"/>
              <a:t>sexe</a:t>
            </a:r>
            <a:endParaRPr lang="en-IE"/>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7</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09801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A0C11-038C-5B92-0189-CD1921C237AB}"/>
              </a:ext>
            </a:extLst>
          </p:cNvPr>
          <p:cNvSpPr>
            <a:spLocks noGrp="1"/>
          </p:cNvSpPr>
          <p:nvPr>
            <p:ph type="ctrTitle"/>
          </p:nvPr>
        </p:nvSpPr>
        <p:spPr>
          <a:xfrm>
            <a:off x="1524000" y="1122363"/>
            <a:ext cx="9925050" cy="2387600"/>
          </a:xfrm>
        </p:spPr>
        <p:txBody>
          <a:bodyPr anchor="b">
            <a:normAutofit/>
          </a:bodyPr>
          <a:lstStyle/>
          <a:p>
            <a:pPr marL="0" indent="0" algn="l">
              <a:buNone/>
            </a:pPr>
            <a:r>
              <a:rPr lang="en-IE" sz="4400"/>
              <a:t>Citez des choses qui sont typiquement </a:t>
            </a:r>
            <a:r>
              <a:rPr lang="en-BE" sz="4400"/>
              <a:t>pour les </a:t>
            </a:r>
            <a:r>
              <a:rPr lang="en-IE" sz="4400"/>
              <a:t>filles ou typiquement </a:t>
            </a:r>
            <a:r>
              <a:rPr lang="en-BE" sz="4400"/>
              <a:t>pour les </a:t>
            </a:r>
            <a:r>
              <a:rPr lang="en-IE" sz="4400"/>
              <a:t>garçons.</a:t>
            </a:r>
            <a:endParaRPr lang="en-GB" sz="4400"/>
          </a:p>
        </p:txBody>
      </p:sp>
      <p:pic>
        <p:nvPicPr>
          <p:cNvPr id="9" name="Picture 8" descr="A yellow line on a black background&#10;&#10;Description automatically generated">
            <a:extLst>
              <a:ext uri="{FF2B5EF4-FFF2-40B4-BE49-F238E27FC236}">
                <a16:creationId xmlns:a16="http://schemas.microsoft.com/office/drawing/2014/main" id="{3ADD3CA4-D3EC-3AC3-6394-043E8880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354" y="4061862"/>
            <a:ext cx="2623610" cy="653752"/>
          </a:xfrm>
          <a:prstGeom prst="rect">
            <a:avLst/>
          </a:prstGeom>
        </p:spPr>
      </p:pic>
      <p:sp>
        <p:nvSpPr>
          <p:cNvPr id="2" name="Rectangle 1">
            <a:extLst>
              <a:ext uri="{FF2B5EF4-FFF2-40B4-BE49-F238E27FC236}">
                <a16:creationId xmlns:a16="http://schemas.microsoft.com/office/drawing/2014/main" id="{D6585AAF-8084-4D2A-97A0-097596A58D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BE" altLang="en-BE" sz="1800" b="0" i="0" u="none" strike="noStrike" cap="none" normalizeH="0" baseline="0">
                <a:ln>
                  <a:noFill/>
                </a:ln>
                <a:solidFill>
                  <a:schemeClr val="tx1"/>
                </a:solidFill>
                <a:effectLst/>
                <a:latin typeface="Arial" panose="020B0604020202020204" pitchFamily="34" charset="0"/>
              </a:rPr>
              <a:t>"Citez des choses qui sont typiquement pour les filles ou typiquement pour les garçons.</a:t>
            </a:r>
          </a:p>
        </p:txBody>
      </p:sp>
    </p:spTree>
    <p:extLst>
      <p:ext uri="{BB962C8B-B14F-4D97-AF65-F5344CB8AC3E}">
        <p14:creationId xmlns:p14="http://schemas.microsoft.com/office/powerpoint/2010/main" val="254598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A0C11-038C-5B92-0189-CD1921C237AB}"/>
              </a:ext>
            </a:extLst>
          </p:cNvPr>
          <p:cNvSpPr>
            <a:spLocks noGrp="1"/>
          </p:cNvSpPr>
          <p:nvPr>
            <p:ph type="ctrTitle"/>
          </p:nvPr>
        </p:nvSpPr>
        <p:spPr>
          <a:xfrm>
            <a:off x="1524000" y="1122363"/>
            <a:ext cx="9925050" cy="2387600"/>
          </a:xfrm>
        </p:spPr>
        <p:txBody>
          <a:bodyPr anchor="b">
            <a:normAutofit/>
          </a:bodyPr>
          <a:lstStyle/>
          <a:p>
            <a:pPr marL="0" indent="0" algn="l">
              <a:buNone/>
            </a:pPr>
            <a:r>
              <a:rPr lang="en-IE" sz="4400"/>
              <a:t>Quelle est la </a:t>
            </a:r>
            <a:r>
              <a:rPr lang="en-IE" sz="4400" err="1"/>
              <a:t>différence entre le </a:t>
            </a:r>
            <a:r>
              <a:rPr lang="en-IE" sz="4400"/>
              <a:t>genre et le </a:t>
            </a:r>
            <a:r>
              <a:rPr lang="en-IE" sz="4400" err="1"/>
              <a:t>sexe </a:t>
            </a:r>
            <a:r>
              <a:rPr lang="en-IE" sz="4400"/>
              <a:t>?</a:t>
            </a:r>
            <a:endParaRPr lang="en-GB" sz="4400"/>
          </a:p>
        </p:txBody>
      </p:sp>
      <p:pic>
        <p:nvPicPr>
          <p:cNvPr id="9" name="Picture 8" descr="A yellow line on a black background&#10;&#10;Description automatically generated">
            <a:extLst>
              <a:ext uri="{FF2B5EF4-FFF2-40B4-BE49-F238E27FC236}">
                <a16:creationId xmlns:a16="http://schemas.microsoft.com/office/drawing/2014/main" id="{3ADD3CA4-D3EC-3AC3-6394-043E8880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354" y="4061862"/>
            <a:ext cx="2623610" cy="653752"/>
          </a:xfrm>
          <a:prstGeom prst="rect">
            <a:avLst/>
          </a:prstGeom>
        </p:spPr>
      </p:pic>
    </p:spTree>
    <p:extLst>
      <p:ext uri="{BB962C8B-B14F-4D97-AF65-F5344CB8AC3E}">
        <p14:creationId xmlns:p14="http://schemas.microsoft.com/office/powerpoint/2010/main" val="2253738876"/>
      </p:ext>
    </p:extLst>
  </p:cSld>
  <p:clrMapOvr>
    <a:masterClrMapping/>
  </p:clrMapOvr>
</p:sld>
</file>

<file path=ppt/theme/theme1.xml><?xml version="1.0" encoding="utf-8"?>
<a:theme xmlns:a="http://schemas.openxmlformats.org/drawingml/2006/main" name="Theme_PlanInternational">
  <a:themeElements>
    <a:clrScheme name="Plan International">
      <a:dk1>
        <a:srgbClr val="000000"/>
      </a:dk1>
      <a:lt1>
        <a:sysClr val="window" lastClr="FFFFFF"/>
      </a:lt1>
      <a:dk2>
        <a:srgbClr val="0072CE"/>
      </a:dk2>
      <a:lt2>
        <a:srgbClr val="D9D9D6"/>
      </a:lt2>
      <a:accent1>
        <a:srgbClr val="58CAE7"/>
      </a:accent1>
      <a:accent2>
        <a:srgbClr val="9900FF"/>
      </a:accent2>
      <a:accent3>
        <a:srgbClr val="FFD500"/>
      </a:accent3>
      <a:accent4>
        <a:srgbClr val="ED632F"/>
      </a:accent4>
      <a:accent5>
        <a:srgbClr val="243C4B"/>
      </a:accent5>
      <a:accent6>
        <a:srgbClr val="DC0080"/>
      </a:accent6>
      <a:hlink>
        <a:srgbClr val="9900FF"/>
      </a:hlink>
      <a:folHlink>
        <a:srgbClr val="ED632F"/>
      </a:folHlink>
    </a:clrScheme>
    <a:fontScheme name="Plan International">
      <a:majorFont>
        <a:latin typeface="Poppi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ed_PowerPoint_Template_English" id="{5FBF3D36-23D2-461F-B572-F3CD06A3EB54}" vid="{C57F0AF2-2C28-403E-B4E1-7B4E3DC492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93e13c3-be3d-432c-84a5-b7c1a59f30c7" xsi:nil="true"/>
    <lcf76f155ced4ddcb4097134ff3c332f xmlns="aac01ec9-ef68-474d-9558-d1839130a83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56C96A2F7C19428F7F810FC83EE140" ma:contentTypeVersion="17" ma:contentTypeDescription="Create a new document." ma:contentTypeScope="" ma:versionID="d406d36f5d720efd341a8a01a18a8b80">
  <xsd:schema xmlns:xsd="http://www.w3.org/2001/XMLSchema" xmlns:xs="http://www.w3.org/2001/XMLSchema" xmlns:p="http://schemas.microsoft.com/office/2006/metadata/properties" xmlns:ns2="aac01ec9-ef68-474d-9558-d1839130a839" xmlns:ns3="e93e13c3-be3d-432c-84a5-b7c1a59f30c7" targetNamespace="http://schemas.microsoft.com/office/2006/metadata/properties" ma:root="true" ma:fieldsID="15f675d158d908010510f6e0a3425116" ns2:_="" ns3:_="">
    <xsd:import namespace="aac01ec9-ef68-474d-9558-d1839130a839"/>
    <xsd:import namespace="e93e13c3-be3d-432c-84a5-b7c1a59f30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01ec9-ef68-474d-9558-d1839130a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109c95-c5a9-46e1-a049-74d4c705e36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e13c3-be3d-432c-84a5-b7c1a59f30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346e738-b0b1-4a9c-b9b7-ea188af30c2d}" ma:internalName="TaxCatchAll" ma:showField="CatchAllData" ma:web="e93e13c3-be3d-432c-84a5-b7c1a59f30c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3860D-9B7C-4CE9-9D20-86B11D0550AD}">
  <ds:schemaRefs>
    <ds:schemaRef ds:uri="http://schemas.microsoft.com/sharepoint/v3/contenttype/forms"/>
  </ds:schemaRefs>
</ds:datastoreItem>
</file>

<file path=customXml/itemProps2.xml><?xml version="1.0" encoding="utf-8"?>
<ds:datastoreItem xmlns:ds="http://schemas.openxmlformats.org/officeDocument/2006/customXml" ds:itemID="{6AD8446A-BCE2-4A6F-9C97-09C34B3310CF}">
  <ds:schemaRefs>
    <ds:schemaRef ds:uri="aac01ec9-ef68-474d-9558-d1839130a839"/>
    <ds:schemaRef ds:uri="e93e13c3-be3d-432c-84a5-b7c1a59f30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8F01DD-DE60-4F02-8564-DC325526DAF4}">
  <ds:schemaRefs>
    <ds:schemaRef ds:uri="aac01ec9-ef68-474d-9558-d1839130a839"/>
    <ds:schemaRef ds:uri="e93e13c3-be3d-432c-84a5-b7c1a59f30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38</Slides>
  <Notes>13</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Theme_PlanInternational</vt:lpstr>
      <vt:lpstr>Le pouvoir du sport : Le genre en mouvement</vt:lpstr>
      <vt:lpstr>Vue d'ensemble</vt:lpstr>
      <vt:lpstr>PowerPoint Presentation</vt:lpstr>
      <vt:lpstr>Règlement intérieur </vt:lpstr>
      <vt:lpstr>Leçon 1 : Séance d'orientation</vt:lpstr>
      <vt:lpstr>Résolution de problèmes</vt:lpstr>
      <vt:lpstr>Genre et sexe</vt:lpstr>
      <vt:lpstr>Citez des choses qui sont typiquement pour les filles ou typiquement pour les garçons.</vt:lpstr>
      <vt:lpstr>Quelle est la différence entre le genre et le sexe ?</vt:lpstr>
      <vt:lpstr>Genre et sexe</vt:lpstr>
      <vt:lpstr>Diversité des genres </vt:lpstr>
      <vt:lpstr>PowerPoint Presentation</vt:lpstr>
      <vt:lpstr>PowerPoint Presentation</vt:lpstr>
      <vt:lpstr>PowerPoint Presentation</vt:lpstr>
      <vt:lpstr>PowerPoint Presentation</vt:lpstr>
      <vt:lpstr>Stéréotypes, préjugés, discrimination</vt:lpstr>
      <vt:lpstr>Courir comme une fille</vt:lpstr>
      <vt:lpstr>Du stéréotype à la discrimination</vt:lpstr>
      <vt:lpstr>Globalement, combien de fois les filles font-elles plus de tâches ménagères que les garçons ?</vt:lpstr>
      <vt:lpstr>Les filles effectuent globalement trois fois plus de tâches ménagères que les garçons ?</vt:lpstr>
      <vt:lpstr>Quel est le pourcentage de garçons et de filles à Bruxelles et en Wallonie qui ont déjà fait l'expérience d'un comportement sexuel inapproprié dans un contexte sportif avant l'âge de 18 ans ?</vt:lpstr>
      <vt:lpstr>34% des garçons et des filles de Bruxelles et de Wallonie ont déjà expérimenté un comportement sexuel inapproprié dans un contexte sportif avant l'âge de 18 ans ?</vt:lpstr>
      <vt:lpstr>Quel est le pourcentage de femmes victimes de violence conjugale dans le monde ? </vt:lpstr>
      <vt:lpstr>80% des victimes de la violence conjugale dans le monde sont des femmes ?   (dans 80 % des cas, l'auteur est un homme) ?</vt:lpstr>
      <vt:lpstr>Quel est le pourcentage de filles en Belgique qui ont déjà fait l'expérience d'un comportement sexuel inapproprié dans l'espace public ?</vt:lpstr>
      <vt:lpstr>91 % des jeunes filles en Belgique ont déjà été confrontées à des comportements sexuels inappropriés dans l'espace public ?</vt:lpstr>
      <vt:lpstr>Quel pourcentage des personnes qui s'identifient comme LGBTQI+ déclarent avoir déjà subi un comportement sexuel inapproprié avant l'âge de 18 ans ?</vt:lpstr>
      <vt:lpstr>51% des personnes qui s'identifient comme LGBTQI+ déclarent avoir déjà subi un comportement sexuel inapproprié avant l'âge de 18 ans ?</vt:lpstr>
      <vt:lpstr>Quel est le pourcentage d'athlètes féminines allemandes de haut niveau (+16 ans) qui ont déjà été confrontées à un comportement sexuel inapproprié dans un contexte sportif ? </vt:lpstr>
      <vt:lpstr>48% des athlètes féminines allemandes de haut niveau (+16 ans) ont déjà été confrontées à un comportement sexuel inapproprié dans un contexte sportif ?   (Chez les hommes, ce chiffre est de 24%)</vt:lpstr>
      <vt:lpstr>Violence basée sur le genre</vt:lpstr>
      <vt:lpstr>Qu'entendez-vous par violence basée sur le genre ?</vt:lpstr>
      <vt:lpstr>Quels exemples de comportements sexuels inappropriés reconnaissez-vous ? </vt:lpstr>
      <vt:lpstr>Un consentement enthousiaste</vt:lpstr>
      <vt:lpstr>Tasse de thé</vt:lpstr>
      <vt:lpstr>Éléments essentiels du consentement</vt:lpstr>
      <vt:lpstr>L'évaluation</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Mena</dc:creator>
  <cp:keywords>docId:B67DF063E73A2B8809388C61248DB2E5</cp:keywords>
  <cp:revision>4</cp:revision>
  <dcterms:created xsi:type="dcterms:W3CDTF">2023-07-21T21:42:24Z</dcterms:created>
  <dcterms:modified xsi:type="dcterms:W3CDTF">2025-01-21T09:40:18Z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0x0101008256C96A2F7C19428F7F810FC83EE140</vt:lpwstr>
  </property>
</Properties>
</file>