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7" r:id="rId5"/>
    <p:sldId id="265" r:id="rId6"/>
    <p:sldId id="893" r:id="rId7"/>
    <p:sldId id="822" r:id="rId8"/>
    <p:sldId id="258" r:id="rId9"/>
    <p:sldId id="891" r:id="rId10"/>
    <p:sldId id="873" r:id="rId11"/>
    <p:sldId id="895" r:id="rId12"/>
    <p:sldId id="999" r:id="rId13"/>
    <p:sldId id="962" r:id="rId14"/>
    <p:sldId id="997" r:id="rId15"/>
    <p:sldId id="963" r:id="rId16"/>
    <p:sldId id="1000" r:id="rId17"/>
    <p:sldId id="1001" r:id="rId18"/>
    <p:sldId id="967" r:id="rId19"/>
    <p:sldId id="968" r:id="rId20"/>
    <p:sldId id="1002" r:id="rId21"/>
    <p:sldId id="1005" r:id="rId22"/>
    <p:sldId id="1004" r:id="rId23"/>
    <p:sldId id="1003" r:id="rId24"/>
    <p:sldId id="1015" r:id="rId25"/>
    <p:sldId id="1007" r:id="rId26"/>
    <p:sldId id="1008" r:id="rId27"/>
    <p:sldId id="1009" r:id="rId28"/>
    <p:sldId id="1010" r:id="rId29"/>
    <p:sldId id="1011" r:id="rId30"/>
    <p:sldId id="1012" r:id="rId31"/>
    <p:sldId id="1013" r:id="rId32"/>
    <p:sldId id="1014" r:id="rId33"/>
    <p:sldId id="1017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C76CAF-D043-2EA3-F1DF-FD2D49EE1936}" name="Verwaest, Mieke" initials="VM" userId="S::mieke.verwaest@planinternational.be::47fbc4a2-791e-4252-ac0f-d005e27eb011" providerId="AD"/>
  <p188:author id="{16F7BEBB-761A-923E-9444-A44DCF269FD6}" name="De Witte, Flore" initials="DF" userId="S::flore.dewitte@planinternational.be::9f0395e0-912b-4930-ab61-3f94b2aef3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1E2"/>
    <a:srgbClr val="000000"/>
    <a:srgbClr val="F7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50A59-AFAA-63E3-D4FE-265034BCCCB8}" v="52" dt="2025-01-21T09:21:33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4D9C-3917-48F4-AC19-952C778CF997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2BA4-8243-4923-A61F-2DC5AA6913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1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39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261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915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212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Discutez-en 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Consentement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Équivalence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Caractère volontaire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 err="1"/>
              <a:t>Imaginez </a:t>
            </a:r>
            <a:r>
              <a:rPr lang="en-US" dirty="0"/>
              <a:t>simplement </a:t>
            </a:r>
            <a:r>
              <a:rPr lang="en-US" dirty="0" err="1"/>
              <a:t>que vos amies vivent cette situation</a:t>
            </a:r>
            <a:r>
              <a:rPr lang="en-US" dirty="0"/>
              <a:t>, que </a:t>
            </a:r>
            <a:r>
              <a:rPr lang="en-US" dirty="0" err="1"/>
              <a:t>feriez-vous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Des frontières sont-elles franchies ici </a:t>
            </a:r>
            <a:r>
              <a:rPr lang="en-US" dirty="0"/>
              <a:t>? Sur </a:t>
            </a:r>
            <a:r>
              <a:rPr lang="en-US" dirty="0" err="1"/>
              <a:t>quelles frontières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BB03-9174-47D7-A70A-181FE19E439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Discutez-en 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Consentement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Équivalence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Caractère volontaire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 err="1"/>
              <a:t>Imaginez </a:t>
            </a:r>
            <a:r>
              <a:rPr lang="en-US" dirty="0"/>
              <a:t>simplement </a:t>
            </a:r>
            <a:r>
              <a:rPr lang="en-US" dirty="0" err="1"/>
              <a:t>que vos amies vivent cette situation</a:t>
            </a:r>
            <a:r>
              <a:rPr lang="en-US" dirty="0"/>
              <a:t>, que </a:t>
            </a:r>
            <a:r>
              <a:rPr lang="en-US" dirty="0" err="1"/>
              <a:t>feriez-vous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Des frontières sont-elles franchies ici </a:t>
            </a:r>
            <a:r>
              <a:rPr lang="en-US" dirty="0"/>
              <a:t>? Sur </a:t>
            </a:r>
            <a:r>
              <a:rPr lang="en-US" dirty="0" err="1"/>
              <a:t>quelles frontières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BB03-9174-47D7-A70A-181FE19E439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Discutez-en 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Consentement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Équivalence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Caractère volontaire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 err="1"/>
              <a:t>Imaginez </a:t>
            </a:r>
            <a:r>
              <a:rPr lang="en-US" dirty="0"/>
              <a:t>simplement </a:t>
            </a:r>
            <a:r>
              <a:rPr lang="en-US" dirty="0" err="1"/>
              <a:t>que vos amies vivent cette situation</a:t>
            </a:r>
            <a:r>
              <a:rPr lang="en-US" dirty="0"/>
              <a:t>, que </a:t>
            </a:r>
            <a:r>
              <a:rPr lang="en-US" dirty="0" err="1"/>
              <a:t>feriez-vous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Des frontières sont-elles franchies ici </a:t>
            </a:r>
            <a:r>
              <a:rPr lang="en-US" dirty="0"/>
              <a:t>? </a:t>
            </a:r>
            <a:r>
              <a:rPr lang="en-US" dirty="0" err="1"/>
              <a:t>Les frontières de qui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BB03-9174-47D7-A70A-181FE19E439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Discutez-en 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Consentement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Équivalence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Caractère volontaire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 err="1"/>
              <a:t>Imaginez </a:t>
            </a:r>
            <a:r>
              <a:rPr lang="en-US" dirty="0"/>
              <a:t>simplement </a:t>
            </a:r>
            <a:r>
              <a:rPr lang="en-US" dirty="0" err="1"/>
              <a:t>que vos amies vivent cette situation</a:t>
            </a:r>
            <a:r>
              <a:rPr lang="en-US" dirty="0"/>
              <a:t>, que </a:t>
            </a:r>
            <a:r>
              <a:rPr lang="en-US" dirty="0" err="1"/>
              <a:t>feriez-vous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Des frontières sont-elles franchies ici </a:t>
            </a:r>
            <a:r>
              <a:rPr lang="en-US" dirty="0"/>
              <a:t>? Sur </a:t>
            </a:r>
            <a:r>
              <a:rPr lang="en-US" dirty="0" err="1"/>
              <a:t>quelles frontières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BB03-9174-47D7-A70A-181FE19E439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Discutez-en 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Consentement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Équivalence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Caractère volontaire 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pas OK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 err="1"/>
              <a:t>Imaginez </a:t>
            </a:r>
            <a:r>
              <a:rPr lang="en-US" dirty="0"/>
              <a:t>simplement </a:t>
            </a:r>
            <a:r>
              <a:rPr lang="en-US" dirty="0" err="1"/>
              <a:t>que vos amies vivent cette situation</a:t>
            </a:r>
            <a:r>
              <a:rPr lang="en-US" dirty="0"/>
              <a:t>, que </a:t>
            </a:r>
            <a:r>
              <a:rPr lang="en-US" dirty="0" err="1"/>
              <a:t>feriez-vous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Des frontières sont-elles franchies ici </a:t>
            </a:r>
            <a:r>
              <a:rPr lang="en-US" dirty="0"/>
              <a:t>? Sur </a:t>
            </a:r>
            <a:r>
              <a:rPr lang="en-US" dirty="0" err="1"/>
              <a:t>quelles frontières </a:t>
            </a:r>
            <a:r>
              <a:rPr lang="en-US" dirty="0"/>
              <a:t>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BB03-9174-47D7-A70A-181FE19E439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2BA4-8243-4923-A61F-2DC5AA6913D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148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0BEB-EC47-8B71-3C72-6F81116B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17E3E-514C-6005-E277-5B6628CD0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5047-C9E6-0622-0474-12FDA24A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011594F-599E-4C18-B383-E288473ACDC0}" type="datetimeFigureOut">
              <a:rPr lang="en-IE" smtClean="0"/>
              <a:pPr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5BD1-EE57-753A-E341-C5230FC6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2636-E157-50C8-9836-6841259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88BB13-D5A4-474B-BE0A-E538989FB09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Google Shape;21;p19" descr="Plan International Logo">
            <a:extLst>
              <a:ext uri="{FF2B5EF4-FFF2-40B4-BE49-F238E27FC236}">
                <a16:creationId xmlns:a16="http://schemas.microsoft.com/office/drawing/2014/main" id="{EF11C99A-2729-4920-10C8-ABF2FE286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68000" y="257245"/>
            <a:ext cx="1245636" cy="47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2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22CC-2954-F50B-A44D-AE7C6ADC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419BE-9C3E-18B2-5D85-C4F61047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6EB73-974D-C12F-FF18-3432A63E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C84E2-20F6-FC7B-0C90-8E101403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6CC44-F34E-1741-DED6-3D6B705E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060EA0-24EF-57A8-66B3-414C61B86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9500" y="457200"/>
            <a:ext cx="6462713" cy="5411788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540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ACED-80AD-3CB0-A243-263E161C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15DD8-B41E-E2AA-01BD-B91202F96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783355" cy="6857999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6964B-5A70-CB61-B800-29707D682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2FCC3-E652-3FB6-846F-7D3E14FD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88BB13-D5A4-474B-BE0A-E538989FB09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470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29">
            <a:extLst>
              <a:ext uri="{FF2B5EF4-FFF2-40B4-BE49-F238E27FC236}">
                <a16:creationId xmlns:a16="http://schemas.microsoft.com/office/drawing/2014/main" id="{D7210DBA-6809-2789-5D68-A69B232D3933}"/>
              </a:ext>
            </a:extLst>
          </p:cNvPr>
          <p:cNvSpPr/>
          <p:nvPr userDrawn="1"/>
        </p:nvSpPr>
        <p:spPr>
          <a:xfrm>
            <a:off x="5657850" y="755780"/>
            <a:ext cx="5695950" cy="560057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780C0-D814-3D24-F3A4-DA5CCDE16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6450" y="2164701"/>
            <a:ext cx="5181600" cy="40122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4F6E1-DCA5-17CD-D050-49FC3107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950975"/>
            <a:ext cx="5181600" cy="121372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432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29">
            <a:extLst>
              <a:ext uri="{FF2B5EF4-FFF2-40B4-BE49-F238E27FC236}">
                <a16:creationId xmlns:a16="http://schemas.microsoft.com/office/drawing/2014/main" id="{D7210DBA-6809-2789-5D68-A69B232D3933}"/>
              </a:ext>
            </a:extLst>
          </p:cNvPr>
          <p:cNvSpPr/>
          <p:nvPr userDrawn="1"/>
        </p:nvSpPr>
        <p:spPr>
          <a:xfrm>
            <a:off x="6867330" y="755780"/>
            <a:ext cx="4486470" cy="5398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6ACED-80AD-3CB0-A243-263E161C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75" y="1525680"/>
            <a:ext cx="3932237" cy="4249968"/>
          </a:xfrm>
        </p:spPr>
        <p:txBody>
          <a:bodyPr anchor="t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780C0-D814-3D24-F3A4-DA5CCDE16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25"/>
            <a:ext cx="5181600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08496B0-D73E-52A5-0ECC-B6A29DB4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D21EA0D-CFD9-D234-863F-069FB23F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62F9239-E668-9777-727E-719E6C6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75156B-423E-6C30-8D73-47FA33AD91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755650"/>
            <a:ext cx="5181600" cy="12350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9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p29">
            <a:extLst>
              <a:ext uri="{FF2B5EF4-FFF2-40B4-BE49-F238E27FC236}">
                <a16:creationId xmlns:a16="http://schemas.microsoft.com/office/drawing/2014/main" id="{D7210DBA-6809-2789-5D68-A69B232D3933}"/>
              </a:ext>
            </a:extLst>
          </p:cNvPr>
          <p:cNvSpPr/>
          <p:nvPr userDrawn="1"/>
        </p:nvSpPr>
        <p:spPr>
          <a:xfrm>
            <a:off x="0" y="0"/>
            <a:ext cx="57010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6ACED-80AD-3CB0-A243-263E161C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5" y="1114425"/>
            <a:ext cx="3932237" cy="4661223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F780C0-D814-3D24-F3A4-DA5CCDE16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164701"/>
            <a:ext cx="5181600" cy="4012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62F9239-E668-9777-727E-719E6C6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0A9084A-89EF-7695-30B4-BD9D9358C8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2200" y="755650"/>
            <a:ext cx="5181600" cy="12350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78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4F5D-4F1E-7013-6E03-3EBE3F16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5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56338-46E4-894A-80DD-81847DD2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pPr/>
              <a:t>21/01/2025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C9135-5F80-8002-860E-758FE1CA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467B3-C9B9-CF91-EEB9-4396254E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Google Shape;110;p32">
            <a:extLst>
              <a:ext uri="{FF2B5EF4-FFF2-40B4-BE49-F238E27FC236}">
                <a16:creationId xmlns:a16="http://schemas.microsoft.com/office/drawing/2014/main" id="{C25EEEF9-070C-7F33-985B-653DF384C93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873676" y="1496727"/>
            <a:ext cx="5480124" cy="2221523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Google Shape;114;p32">
            <a:extLst>
              <a:ext uri="{FF2B5EF4-FFF2-40B4-BE49-F238E27FC236}">
                <a16:creationId xmlns:a16="http://schemas.microsoft.com/office/drawing/2014/main" id="{0BC16316-139D-01EC-0EA2-9525C730F0C8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838200" y="1496727"/>
            <a:ext cx="4729316" cy="4676593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115;p32">
            <a:extLst>
              <a:ext uri="{FF2B5EF4-FFF2-40B4-BE49-F238E27FC236}">
                <a16:creationId xmlns:a16="http://schemas.microsoft.com/office/drawing/2014/main" id="{2D86E8CF-A68D-3416-DC27-D39FD74FC61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5873675" y="4011736"/>
            <a:ext cx="5480124" cy="2161584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6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62AE-B859-F82E-C003-21E4ECFB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25839-E832-9196-1644-3C40AD2D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pPr/>
              <a:t>21/01/2025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062F6-267D-AA2A-13B4-6498DFD9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9ADC9-F989-3B7C-DF23-07AFFD8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596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0793-51A9-68E6-BAC2-A834C8CE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087BA-60EC-4C72-A57F-0BABC9CA5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9A9C9-AA43-C012-1EAA-B2B8A0D3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7936-AE30-04D9-ACC0-0C87D799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3ED9-29A9-6C0D-1F58-5C95198C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7165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514F7-4848-B05E-987A-384EB5D6A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8BEC-7A12-5093-9B41-07ED1CD0F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2EF9-9C96-B355-2FC0-36681602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FF24-25D4-293B-0420-CF6DC7EA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6D8D-BCDA-B903-F203-52453B06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788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8;p5">
            <a:extLst>
              <a:ext uri="{FF2B5EF4-FFF2-40B4-BE49-F238E27FC236}">
                <a16:creationId xmlns:a16="http://schemas.microsoft.com/office/drawing/2014/main" id="{95A90339-4B54-8CD7-03ED-245A162C8DAE}"/>
              </a:ext>
            </a:extLst>
          </p:cNvPr>
          <p:cNvSpPr/>
          <p:nvPr userDrawn="1"/>
        </p:nvSpPr>
        <p:spPr>
          <a:xfrm>
            <a:off x="0" y="252249"/>
            <a:ext cx="12192000" cy="6605751"/>
          </a:xfrm>
          <a:prstGeom prst="rect">
            <a:avLst/>
          </a:prstGeom>
          <a:gradFill>
            <a:gsLst>
              <a:gs pos="0">
                <a:srgbClr val="F5FCFD">
                  <a:alpha val="0"/>
                </a:srgbClr>
              </a:gs>
              <a:gs pos="81000">
                <a:srgbClr val="0072CE">
                  <a:alpha val="69803"/>
                </a:srgbClr>
              </a:gs>
              <a:gs pos="100000">
                <a:srgbClr val="0072CE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E62AE-B859-F82E-C003-21E4ECFB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705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8" name="Google Shape;28;p20" descr="Plan International Logo">
            <a:extLst>
              <a:ext uri="{FF2B5EF4-FFF2-40B4-BE49-F238E27FC236}">
                <a16:creationId xmlns:a16="http://schemas.microsoft.com/office/drawing/2014/main" id="{45ABF4CF-0CDA-C563-762B-0A48290099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73182" y="5511029"/>
            <a:ext cx="1245636" cy="47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73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0BEB-EC47-8B71-3C72-6F81116B2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17E3E-514C-6005-E277-5B6628CD0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r>
              <a:rPr lang="en-US"/>
              <a:t>(avoid text below 14px with blue backgrounds)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5047-C9E6-0622-0474-12FDA24A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11594F-599E-4C18-B383-E288473ACDC0}" type="datetimeFigureOut">
              <a:rPr lang="en-IE" smtClean="0"/>
              <a:pPr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5BD1-EE57-753A-E341-C5230FC6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2636-E157-50C8-9836-6841259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88BB13-D5A4-474B-BE0A-E538989FB09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" name="Google Shape;28;p20">
            <a:extLst>
              <a:ext uri="{FF2B5EF4-FFF2-40B4-BE49-F238E27FC236}">
                <a16:creationId xmlns:a16="http://schemas.microsoft.com/office/drawing/2014/main" id="{7571E556-582F-4EBE-4B56-2927E00A3498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9652" y="239333"/>
            <a:ext cx="1325514" cy="498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19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8BF45F-011D-4457-84A2-8B4E0A2080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438276"/>
            <a:ext cx="12192000" cy="419725"/>
          </a:xfrm>
          <a:solidFill>
            <a:schemeClr val="bg2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Plan International Belgium | Champions of Change Youca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E0B4EAE-4789-42FB-B88D-7FBC9FBCD8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2ABBFD-A820-4820-BB68-F332EB0088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F058C9-4438-4E5C-97D9-CE3641B84A7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295400" y="2447926"/>
            <a:ext cx="7678712" cy="3502027"/>
          </a:xfrm>
          <a:prstGeom prst="rect">
            <a:avLst/>
          </a:prstGeom>
        </p:spPr>
        <p:txBody>
          <a:bodyPr tIns="180000">
            <a:noAutofit/>
          </a:bodyPr>
          <a:lstStyle>
            <a:lvl1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 sz="1250">
                <a:solidFill>
                  <a:srgbClr val="686868"/>
                </a:solidFill>
              </a:defRPr>
            </a:lvl1pPr>
            <a:lvl2pPr marL="252000" indent="-25200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400">
                <a:solidFill>
                  <a:schemeClr val="accent1"/>
                </a:solidFill>
              </a:defRPr>
            </a:lvl2pPr>
            <a:lvl3pPr marL="540000" indent="-285750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●"/>
              <a:defRPr sz="1400">
                <a:solidFill>
                  <a:srgbClr val="686868"/>
                </a:solidFill>
                <a:latin typeface="Arial Narrow" panose="020B0606020202030204" pitchFamily="34" charset="0"/>
              </a:defRPr>
            </a:lvl3pPr>
            <a:lvl4pPr marL="684000">
              <a:lnSpc>
                <a:spcPct val="10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4pPr>
            <a:lvl5pPr>
              <a:lnSpc>
                <a:spcPct val="105000"/>
              </a:lnSpc>
              <a:spcBef>
                <a:spcPts val="300"/>
              </a:spcBef>
              <a:buClr>
                <a:srgbClr val="686868"/>
              </a:buCl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First level = Body text: lorem ipsum dolor sit </a:t>
            </a:r>
            <a:r>
              <a:rPr lang="en-US" err="1"/>
              <a:t>amet</a:t>
            </a:r>
            <a:r>
              <a:rPr lang="en-US"/>
              <a:t>, et sit </a:t>
            </a:r>
            <a:r>
              <a:rPr lang="en-US" err="1"/>
              <a:t>dicam</a:t>
            </a:r>
            <a:r>
              <a:rPr lang="en-US"/>
              <a:t> </a:t>
            </a:r>
            <a:r>
              <a:rPr lang="en-US" err="1"/>
              <a:t>gloriatur</a:t>
            </a:r>
            <a:r>
              <a:rPr lang="en-US"/>
              <a:t>, has cu </a:t>
            </a:r>
            <a:r>
              <a:rPr lang="en-US" err="1"/>
              <a:t>iudico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torquatos</a:t>
            </a:r>
            <a:r>
              <a:rPr lang="en-US"/>
              <a:t>. </a:t>
            </a:r>
            <a:r>
              <a:rPr lang="en-US" err="1"/>
              <a:t>Ridens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perfecto </a:t>
            </a:r>
            <a:r>
              <a:rPr lang="en-US" err="1"/>
              <a:t>usu</a:t>
            </a:r>
            <a:r>
              <a:rPr lang="en-US"/>
              <a:t> id. </a:t>
            </a:r>
            <a:r>
              <a:rPr lang="en-US" err="1"/>
              <a:t>Eum</a:t>
            </a:r>
            <a:r>
              <a:rPr lang="en-US"/>
              <a:t> ad </a:t>
            </a:r>
            <a:r>
              <a:rPr lang="en-US" err="1"/>
              <a:t>erant</a:t>
            </a:r>
            <a:r>
              <a:rPr lang="en-US"/>
              <a:t> </a:t>
            </a:r>
            <a:r>
              <a:rPr lang="en-US" err="1"/>
              <a:t>labitur</a:t>
            </a:r>
            <a:r>
              <a:rPr lang="en-US"/>
              <a:t> </a:t>
            </a:r>
            <a:r>
              <a:rPr lang="en-US" err="1"/>
              <a:t>ancillae</a:t>
            </a:r>
            <a:r>
              <a:rPr lang="en-US"/>
              <a:t>, no </a:t>
            </a:r>
            <a:r>
              <a:rPr lang="en-US" err="1"/>
              <a:t>mel</a:t>
            </a:r>
            <a:r>
              <a:rPr lang="en-US"/>
              <a:t> quod </a:t>
            </a:r>
            <a:r>
              <a:rPr lang="en-US" err="1"/>
              <a:t>regione</a:t>
            </a:r>
            <a:r>
              <a:rPr lang="en-US"/>
              <a:t>, </a:t>
            </a:r>
            <a:r>
              <a:rPr lang="en-US" err="1"/>
              <a:t>ea</a:t>
            </a:r>
            <a:r>
              <a:rPr lang="en-US"/>
              <a:t> populo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quaerendum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. Mei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veri</a:t>
            </a:r>
            <a:r>
              <a:rPr lang="en-US"/>
              <a:t> </a:t>
            </a:r>
            <a:r>
              <a:rPr lang="en-US" err="1"/>
              <a:t>munere</a:t>
            </a:r>
            <a:r>
              <a:rPr lang="en-US"/>
              <a:t>. Second level</a:t>
            </a:r>
          </a:p>
          <a:p>
            <a:pPr lvl="1"/>
            <a:r>
              <a:rPr lang="en-US"/>
              <a:t>Third level is a bullet list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651A4-64AC-4EC1-96A9-C7BF02C33A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5401" y="908051"/>
            <a:ext cx="7678712" cy="1539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defRPr sz="4000" b="0" baseline="0">
                <a:solidFill>
                  <a:schemeClr val="accent1"/>
                </a:solidFill>
                <a:latin typeface="Veneer" panose="02000806000000000000" pitchFamily="50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/>
              <a:t>Content slide </a:t>
            </a:r>
          </a:p>
          <a:p>
            <a:pPr lvl="0"/>
            <a:r>
              <a:rPr lang="en-US"/>
              <a:t>without images</a:t>
            </a:r>
          </a:p>
          <a:p>
            <a:pPr lvl="1"/>
            <a:r>
              <a:rPr lang="en-US"/>
              <a:t>Second level = subtitle</a:t>
            </a:r>
          </a:p>
        </p:txBody>
      </p:sp>
    </p:spTree>
    <p:extLst>
      <p:ext uri="{BB962C8B-B14F-4D97-AF65-F5344CB8AC3E}">
        <p14:creationId xmlns:p14="http://schemas.microsoft.com/office/powerpoint/2010/main" val="308137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CCB-0422-A156-ECA9-BD42A3B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D3A9-26FC-D287-1F19-8ACE2BA96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2000" smtClean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AFEA-A03B-5B80-CFD6-E986767B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7AA3-FA56-60C3-2196-85B07D6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8058-73E5-F5AD-431E-FF66FF88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Google Shape;21;p19" descr="Plan International Logo">
            <a:extLst>
              <a:ext uri="{FF2B5EF4-FFF2-40B4-BE49-F238E27FC236}">
                <a16:creationId xmlns:a16="http://schemas.microsoft.com/office/drawing/2014/main" id="{F4A8E75E-7CA7-9504-C75C-236B17C4925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68000" y="257245"/>
            <a:ext cx="1245636" cy="47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8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CCB-0422-A156-ECA9-BD42A3B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D3A9-26FC-D287-1F19-8ACE2BA96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2000" smtClean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(avoid text below 14px with purple backgrounds)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AFEA-A03B-5B80-CFD6-E986767B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11594F-599E-4C18-B383-E288473ACDC0}" type="datetimeFigureOut">
              <a:rPr lang="en-IE" smtClean="0"/>
              <a:pPr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7AA3-FA56-60C3-2196-85B07D6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8058-73E5-F5AD-431E-FF66FF88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88BB13-D5A4-474B-BE0A-E538989FB095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Google Shape;28;p20" descr="Plan International Logo">
            <a:extLst>
              <a:ext uri="{FF2B5EF4-FFF2-40B4-BE49-F238E27FC236}">
                <a16:creationId xmlns:a16="http://schemas.microsoft.com/office/drawing/2014/main" id="{57FE4DE2-1394-0186-2542-8C059AFA6C1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666800" y="284400"/>
            <a:ext cx="1245636" cy="47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10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350E-63D1-B29F-631A-D8ED5EB1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6D4E-3176-5392-2EF6-A0156CF6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62BA1-A84A-6592-DD87-6E90C224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B959-F183-8AE2-6B28-D3525A6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AB137-CC98-99D2-7EEB-64BB22E2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71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33AF-649F-C9ED-B7F9-79599FB8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EA3D-7660-A56B-4F02-D6E873F38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B65AF-5AF5-1C00-4122-BA7DB158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15142-33B9-7BD2-77DE-D0295979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84A04-AEC7-51BC-E14B-316BD7F4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EF3CB-B3AE-AF86-9DD4-A2F15DA2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15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2B8F-0DA7-F1AB-9697-5C043DE4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370EC-367F-BD00-ED78-F3C8B112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19D2D-A2AE-601D-9B59-1CF7BA180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A1EC0-7E25-FFD9-FF46-D106D820E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80120-379F-8FC0-2DA7-6EA092A77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B05AC-6A15-2CA2-27F6-69128CAD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5EE73-A707-4F35-C90A-DC4CF851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4596E-5C60-163A-2253-AB207D0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84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6146-0559-EBBF-B50E-4D69A799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A17DF-3F87-9F97-3909-3A560115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48C67-52D2-BB77-8796-588E294D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333CA-AFF5-F9CD-A83D-FD132626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9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3F1D4-32A7-AC94-FC55-86EBD3C1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B842F-7736-FCE7-8752-C4DB2A4D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56C5D-D0F5-1BC9-A23C-2699A894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4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E080F-E33F-F1D3-B917-B23B2272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9D69C-3A39-C793-A978-BCB635336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40179-6D4C-7281-F9AC-4BCACD4FA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73D5-DD78-3E96-73A9-6A23097F8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EB3F-FA85-011C-58F0-CF852F4D7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4E88BB13-D5A4-474B-BE0A-E538989FB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8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4" r:id="rId11"/>
    <p:sldLayoutId id="2147483675" r:id="rId12"/>
    <p:sldLayoutId id="2147483679" r:id="rId13"/>
    <p:sldLayoutId id="2147483677" r:id="rId14"/>
    <p:sldLayoutId id="2147483678" r:id="rId15"/>
    <p:sldLayoutId id="2147483676" r:id="rId16"/>
    <p:sldLayoutId id="2147483670" r:id="rId17"/>
    <p:sldLayoutId id="2147483671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1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8;p1">
            <a:extLst>
              <a:ext uri="{FF2B5EF4-FFF2-40B4-BE49-F238E27FC236}">
                <a16:creationId xmlns:a16="http://schemas.microsoft.com/office/drawing/2014/main" id="{5C8DA76E-65E6-9814-7B81-E56C999BB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2599" y="1714735"/>
            <a:ext cx="6620554" cy="6721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62308-C1DA-729F-FB27-C580F5AC0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25" y="-3728"/>
            <a:ext cx="9144000" cy="2387600"/>
          </a:xfrm>
        </p:spPr>
        <p:txBody>
          <a:bodyPr/>
          <a:lstStyle/>
          <a:p>
            <a:r>
              <a:rPr lang="en-IE" dirty="0"/>
              <a:t>Le pouvoir du sport :</a:t>
            </a:r>
            <a:br>
              <a:rPr lang="en-IE" sz="6000" dirty="0"/>
            </a:br>
            <a:r>
              <a:rPr lang="en-IE" sz="4000" dirty="0">
                <a:solidFill>
                  <a:schemeClr val="tx1"/>
                </a:solidFill>
              </a:rPr>
              <a:t>Le genre </a:t>
            </a:r>
            <a:r>
              <a:rPr lang="en-BE" sz="4000" dirty="0">
                <a:solidFill>
                  <a:schemeClr val="tx1"/>
                </a:solidFill>
              </a:rPr>
              <a:t>en mouvement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8F21C-790A-8FAB-E42E-F969B6C55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9344"/>
            <a:ext cx="9144000" cy="1655762"/>
          </a:xfrm>
        </p:spPr>
        <p:txBody>
          <a:bodyPr>
            <a:normAutofit/>
          </a:bodyPr>
          <a:lstStyle/>
          <a:p>
            <a:r>
              <a:rPr lang="nl-NL" sz="2800" dirty="0"/>
              <a:t>Projet visant à prévenir la violence</a:t>
            </a:r>
            <a:r>
              <a:rPr lang="en-BE" sz="2800" dirty="0"/>
              <a:t> </a:t>
            </a:r>
            <a:r>
              <a:rPr lang="fr-BE" sz="2800" dirty="0"/>
              <a:t>b</a:t>
            </a:r>
            <a:r>
              <a:rPr lang="en-BE" sz="2800" dirty="0"/>
              <a:t>a</a:t>
            </a:r>
            <a:r>
              <a:rPr lang="fr-BE" sz="2800" dirty="0"/>
              <a:t>s</a:t>
            </a:r>
            <a:r>
              <a:rPr lang="en-BE" sz="2800" dirty="0"/>
              <a:t>é</a:t>
            </a:r>
            <a:r>
              <a:rPr lang="fr-BE" sz="2800" dirty="0"/>
              <a:t>e</a:t>
            </a:r>
            <a:r>
              <a:rPr lang="en-BE" sz="2800" dirty="0"/>
              <a:t> </a:t>
            </a:r>
            <a:r>
              <a:rPr lang="fr-BE" sz="2800" dirty="0"/>
              <a:t>s</a:t>
            </a:r>
            <a:r>
              <a:rPr lang="en-BE" sz="2800" dirty="0"/>
              <a:t>u</a:t>
            </a:r>
            <a:r>
              <a:rPr lang="fr-BE" sz="2800" dirty="0"/>
              <a:t>r</a:t>
            </a:r>
            <a:r>
              <a:rPr lang="en-BE" sz="2800" dirty="0"/>
              <a:t> </a:t>
            </a:r>
            <a:r>
              <a:rPr lang="fr-BE" sz="2800" dirty="0"/>
              <a:t>l</a:t>
            </a:r>
            <a:r>
              <a:rPr lang="en-BE" sz="2800" dirty="0"/>
              <a:t>e </a:t>
            </a:r>
            <a:r>
              <a:rPr lang="fr-BE" sz="2800" dirty="0"/>
              <a:t>g</a:t>
            </a:r>
            <a:r>
              <a:rPr lang="en-BE" sz="2800" dirty="0"/>
              <a:t>e</a:t>
            </a:r>
            <a:r>
              <a:rPr lang="fr-BE" sz="2800" dirty="0"/>
              <a:t>n</a:t>
            </a:r>
            <a:r>
              <a:rPr lang="en-BE" sz="2800" dirty="0"/>
              <a:t>r</a:t>
            </a:r>
            <a:r>
              <a:rPr lang="fr-BE" sz="2800" dirty="0"/>
              <a:t>e</a:t>
            </a:r>
            <a:r>
              <a:rPr lang="nl-NL" sz="2800" dirty="0"/>
              <a:t> par le </a:t>
            </a:r>
            <a:r>
              <a:rPr lang="en-BE" sz="2800" dirty="0"/>
              <a:t>sport</a:t>
            </a: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1132-9D5A-14D2-FA58-97958019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B8E34-9503-4069-B2E5-44E7EC00C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47" y="3624094"/>
            <a:ext cx="6798906" cy="30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1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4F1B-7E22-50E0-6A51-E26DA9CE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52" y="-535975"/>
            <a:ext cx="10235244" cy="1758698"/>
          </a:xfrm>
        </p:spPr>
        <p:txBody>
          <a:bodyPr>
            <a:normAutofit/>
          </a:bodyPr>
          <a:lstStyle/>
          <a:p>
            <a:r>
              <a:rPr lang="en-IE" sz="2800" dirty="0"/>
              <a:t>Comment </a:t>
            </a:r>
            <a:r>
              <a:rPr lang="en-IE" sz="2800" dirty="0" err="1"/>
              <a:t>reconnaître</a:t>
            </a:r>
            <a:r>
              <a:rPr lang="en-IE" sz="2800" dirty="0"/>
              <a:t> un </a:t>
            </a:r>
            <a:r>
              <a:rPr lang="en-IE" sz="2800" dirty="0" err="1"/>
              <a:t>comportement</a:t>
            </a:r>
            <a:r>
              <a:rPr lang="en-IE" sz="2800" dirty="0"/>
              <a:t> </a:t>
            </a:r>
            <a:r>
              <a:rPr lang="en-IE" sz="2800" dirty="0" err="1"/>
              <a:t>sexuel</a:t>
            </a:r>
            <a:r>
              <a:rPr lang="en-IE" sz="2800" dirty="0"/>
              <a:t> </a:t>
            </a:r>
            <a:r>
              <a:rPr lang="en-BE" sz="2800" dirty="0" err="1"/>
              <a:t>i</a:t>
            </a:r>
            <a:r>
              <a:rPr lang="fr-BE" sz="2800" dirty="0"/>
              <a:t>n</a:t>
            </a:r>
            <a:r>
              <a:rPr lang="en-BE" sz="2800" dirty="0"/>
              <a:t>a</a:t>
            </a:r>
            <a:r>
              <a:rPr lang="fr-BE" sz="2800" dirty="0"/>
              <a:t>p</a:t>
            </a:r>
            <a:r>
              <a:rPr lang="en-BE" sz="2800" dirty="0"/>
              <a:t>p</a:t>
            </a:r>
            <a:r>
              <a:rPr lang="fr-BE" sz="2800" dirty="0"/>
              <a:t>r</a:t>
            </a:r>
            <a:r>
              <a:rPr lang="en-BE" sz="2800" dirty="0"/>
              <a:t>o</a:t>
            </a:r>
            <a:r>
              <a:rPr lang="fr-BE" sz="2800" dirty="0"/>
              <a:t>p</a:t>
            </a:r>
            <a:r>
              <a:rPr lang="en-BE" sz="2800" dirty="0"/>
              <a:t>r</a:t>
            </a:r>
            <a:r>
              <a:rPr lang="fr-BE" sz="2800" dirty="0"/>
              <a:t>i</a:t>
            </a:r>
            <a:r>
              <a:rPr lang="en-BE" sz="2800" dirty="0"/>
              <a:t>é</a:t>
            </a:r>
            <a:r>
              <a:rPr lang="en-IE" sz="2800" dirty="0"/>
              <a:t>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9AB42-0E6B-4609-9D8E-3F4B72F3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51" y="1496922"/>
            <a:ext cx="3056723" cy="636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méthode </a:t>
            </a:r>
            <a:r>
              <a:rPr lang="en-BE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CEV</a:t>
            </a:r>
            <a:endParaRPr lang="en-IE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E74D61-BF9C-4AAB-7CB2-867F112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10</a:t>
            </a:fld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13D93-A32F-EB2A-99E1-2830C12D9281}"/>
              </a:ext>
            </a:extLst>
          </p:cNvPr>
          <p:cNvSpPr txBox="1">
            <a:spLocks/>
          </p:cNvSpPr>
          <p:nvPr/>
        </p:nvSpPr>
        <p:spPr>
          <a:xfrm>
            <a:off x="1632316" y="2133517"/>
            <a:ext cx="10158715" cy="2686363"/>
          </a:xfrm>
          <a:prstGeom prst="rect">
            <a:avLst/>
          </a:prstGeom>
        </p:spPr>
        <p:txBody>
          <a:bodyPr vert="horz" lIns="91440" tIns="18000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0" lvl="2" indent="0">
              <a:buNone/>
            </a:pPr>
            <a:r>
              <a:rPr lang="en-US" sz="2400" b="1" dirty="0" err="1">
                <a:solidFill>
                  <a:schemeClr val="accent2"/>
                </a:solidFill>
                <a:ea typeface="+mn-lt"/>
                <a:cs typeface="+mn-lt"/>
              </a:rPr>
              <a:t>Consentement</a:t>
            </a:r>
            <a:r>
              <a:rPr lang="en-BE" sz="2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fr-BE" sz="2400" b="1" dirty="0">
                <a:solidFill>
                  <a:schemeClr val="accent2"/>
                </a:solidFill>
                <a:ea typeface="+mn-lt"/>
                <a:cs typeface="+mn-lt"/>
              </a:rPr>
              <a:t>m</a:t>
            </a:r>
            <a:r>
              <a:rPr lang="en-BE" sz="2400" b="1" dirty="0">
                <a:solidFill>
                  <a:schemeClr val="accent2"/>
                </a:solidFill>
                <a:ea typeface="+mn-lt"/>
                <a:cs typeface="+mn-lt"/>
              </a:rPr>
              <a:t>u</a:t>
            </a:r>
            <a:r>
              <a:rPr lang="fr-BE" sz="2400" b="1" dirty="0">
                <a:solidFill>
                  <a:schemeClr val="accent2"/>
                </a:solidFill>
                <a:ea typeface="+mn-lt"/>
                <a:cs typeface="+mn-lt"/>
              </a:rPr>
              <a:t>t</a:t>
            </a:r>
            <a:r>
              <a:rPr lang="en-BE" sz="2400" b="1" dirty="0" err="1">
                <a:solidFill>
                  <a:schemeClr val="accent2"/>
                </a:solidFill>
                <a:ea typeface="+mn-lt"/>
                <a:cs typeface="+mn-lt"/>
              </a:rPr>
              <a:t>uel</a:t>
            </a:r>
            <a:r>
              <a:rPr lang="en-US" sz="2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: </a:t>
            </a:r>
            <a:r>
              <a:rPr lang="nl-NL" sz="2400" dirty="0">
                <a:solidFill>
                  <a:schemeClr val="bg1"/>
                </a:solidFill>
                <a:ea typeface="+mn-lt"/>
                <a:cs typeface="+mn-lt"/>
              </a:rPr>
              <a:t>Toutes les personnes sont d'accord et se sentent à l'aise.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311150" lvl="2" indent="0">
              <a:buNone/>
            </a:pPr>
            <a:r>
              <a:rPr lang="en-US" sz="2400" b="1" dirty="0">
                <a:solidFill>
                  <a:schemeClr val="accent2"/>
                </a:solidFill>
                <a:ea typeface="+mn-lt"/>
                <a:cs typeface="+mn-lt"/>
              </a:rPr>
              <a:t>Égalité</a:t>
            </a:r>
            <a:r>
              <a:rPr lang="en-BE" sz="2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a typeface="+mn-lt"/>
                <a:cs typeface="+mn-lt"/>
              </a:rPr>
              <a:t>: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Les personnes impliquées sont à peu près du même âge et il n'y a pas de rapport de force.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311150" lvl="2" indent="0">
              <a:buNone/>
            </a:pPr>
            <a:r>
              <a:rPr lang="en-BE" sz="2400" b="1" dirty="0" err="1">
                <a:solidFill>
                  <a:schemeClr val="accent2"/>
                </a:solidFill>
                <a:ea typeface="+mn-lt"/>
                <a:cs typeface="+mn-lt"/>
              </a:rPr>
              <a:t>Volonté</a:t>
            </a:r>
            <a:r>
              <a:rPr lang="en-US" sz="2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: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Il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n'y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a pas de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coercition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ou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de pression.</a:t>
            </a:r>
            <a:endParaRPr lang="en-GB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66700" indent="0">
              <a:buNone/>
            </a:pPr>
            <a:endParaRPr lang="en-US" sz="3200" dirty="0">
              <a:solidFill>
                <a:schemeClr val="bg1"/>
              </a:solidFill>
              <a:cs typeface="Arial" panose="020B0604020202020204"/>
            </a:endParaRPr>
          </a:p>
        </p:txBody>
      </p:sp>
      <p:pic>
        <p:nvPicPr>
          <p:cNvPr id="5" name="Picture 4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CB30F149-9AE5-505A-EA6F-6B2C0DF89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96">
            <a:off x="5350285" y="40557"/>
            <a:ext cx="5052796" cy="1016974"/>
          </a:xfrm>
          <a:prstGeom prst="rect">
            <a:avLst/>
          </a:prstGeom>
        </p:spPr>
      </p:pic>
      <p:pic>
        <p:nvPicPr>
          <p:cNvPr id="7" name="Picture 6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5CA23DDB-36CA-6294-3AA8-E41465B2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0000">
            <a:off x="-85569" y="2278505"/>
            <a:ext cx="2510379" cy="18121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CAC23E-AD19-F26E-6CC0-F3A207F6FA9B}"/>
              </a:ext>
            </a:extLst>
          </p:cNvPr>
          <p:cNvSpPr txBox="1"/>
          <p:nvPr/>
        </p:nvSpPr>
        <p:spPr>
          <a:xfrm>
            <a:off x="583895" y="5082447"/>
            <a:ext cx="1077633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dirty="0"/>
          </a:p>
          <a:p>
            <a:r>
              <a:rPr lang="en-US" sz="2000" dirty="0">
                <a:solidFill>
                  <a:schemeClr val="bg1"/>
                </a:solidFill>
                <a:cs typeface="Segoe UI"/>
              </a:rPr>
              <a:t>Lorsque l'</a:t>
            </a:r>
            <a:r>
              <a:rPr lang="en-BE" sz="2000" dirty="0">
                <a:solidFill>
                  <a:schemeClr val="bg1"/>
                </a:solidFill>
                <a:cs typeface="Segoe UI"/>
              </a:rPr>
              <a:t>un de </a:t>
            </a:r>
            <a:r>
              <a:rPr lang="en-US" sz="2000" dirty="0">
                <a:solidFill>
                  <a:schemeClr val="bg1"/>
                </a:solidFill>
                <a:cs typeface="Segoe UI"/>
              </a:rPr>
              <a:t>ces critères n'est pas rempli, on parle de </a:t>
            </a:r>
            <a:r>
              <a:rPr lang="en-US" sz="2000" b="1" dirty="0" err="1">
                <a:solidFill>
                  <a:schemeClr val="bg1"/>
                </a:solidFill>
                <a:cs typeface="Segoe UI"/>
              </a:rPr>
              <a:t>comportement</a:t>
            </a:r>
            <a:r>
              <a:rPr lang="en-US" sz="2000" b="1" dirty="0">
                <a:solidFill>
                  <a:schemeClr val="bg1"/>
                </a:solidFill>
                <a:cs typeface="Segoe UI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Segoe UI"/>
              </a:rPr>
              <a:t>(</a:t>
            </a:r>
            <a:r>
              <a:rPr lang="en-US" sz="2000" b="1" dirty="0">
                <a:solidFill>
                  <a:schemeClr val="bg1"/>
                </a:solidFill>
                <a:cs typeface="Segoe UI"/>
              </a:rPr>
              <a:t>sexuel) </a:t>
            </a:r>
            <a:r>
              <a:rPr lang="en-BE" sz="2000" b="1" dirty="0" err="1">
                <a:solidFill>
                  <a:schemeClr val="bg1"/>
                </a:solidFill>
                <a:cs typeface="Segoe UI"/>
              </a:rPr>
              <a:t>inapproprié</a:t>
            </a:r>
            <a:r>
              <a:rPr lang="en-US" sz="2000" b="1" dirty="0">
                <a:solidFill>
                  <a:schemeClr val="bg1"/>
                </a:solidFill>
                <a:cs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17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Pour commencer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11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851473" y="3654745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7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4DED-87AF-2EF8-2D27-3B46231D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5" y="1114425"/>
            <a:ext cx="3932237" cy="4661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CAS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C4C19-9DD0-5172-0ED7-307CF40B5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5" y="1355076"/>
            <a:ext cx="5181600" cy="4012261"/>
          </a:xfrm>
        </p:spPr>
        <p:txBody>
          <a:bodyPr vert="horz" lIns="91440" tIns="180000" rIns="91440" bIns="45720" rtlCol="0">
            <a:normAutofit/>
          </a:bodyPr>
          <a:lstStyle/>
          <a:p>
            <a:pPr marL="0" indent="0">
              <a:buNone/>
            </a:pPr>
            <a:r>
              <a:rPr lang="fr-FR" sz="2600" dirty="0"/>
              <a:t>Un groupe d’élèves de quatrième année participe à un week-end de</a:t>
            </a:r>
            <a:r>
              <a:rPr lang="en-BE" sz="2600" dirty="0"/>
              <a:t> </a:t>
            </a:r>
            <a:r>
              <a:rPr lang="fr-FR" sz="2600" dirty="0"/>
              <a:t>réflexion avec l’école. Certaines des filles sont amoureuses du professeur</a:t>
            </a:r>
            <a:r>
              <a:rPr lang="en-BE" sz="2600" dirty="0"/>
              <a:t> </a:t>
            </a:r>
            <a:r>
              <a:rPr lang="fr-FR" sz="2600" dirty="0"/>
              <a:t>d’histoire qui les accompagne également pour le week-end. À l’heure du</a:t>
            </a:r>
            <a:r>
              <a:rPr lang="en-BE" sz="2600" dirty="0"/>
              <a:t> </a:t>
            </a:r>
            <a:r>
              <a:rPr lang="fr-FR" sz="2600" dirty="0"/>
              <a:t>coucher, le professeur d’histoire se rend dans la chambre des filles pour leur</a:t>
            </a:r>
            <a:r>
              <a:rPr lang="en-BE" sz="2600" dirty="0"/>
              <a:t> </a:t>
            </a:r>
            <a:r>
              <a:rPr lang="fr-FR" sz="2600" dirty="0"/>
              <a:t>souhaiter bonne nuit.</a:t>
            </a:r>
            <a:endParaRPr lang="en-US" sz="26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15E8B17-23C4-7EEB-8B87-D8C27E36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6800850" y="5124449"/>
            <a:ext cx="4463878" cy="485775"/>
          </a:xfrm>
          <a:prstGeom prst="rect">
            <a:avLst/>
          </a:prstGeom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D9E1AAC-1604-83B9-63C5-1308A7B00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B2ABBFD-A820-4820-BB68-F332EB0088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4DED-87AF-2EF8-2D27-3B46231D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5" y="1114425"/>
            <a:ext cx="3932237" cy="4661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CAS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C4C19-9DD0-5172-0ED7-307CF40B5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5" y="1355076"/>
            <a:ext cx="5181600" cy="4012261"/>
          </a:xfrm>
        </p:spPr>
        <p:txBody>
          <a:bodyPr vert="horz" lIns="91440" tIns="18000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Fatma (16 ans) discute depuis plusieurs mois avec un garçon de sa classe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qu’elle aime beaucoup. Elle est très amoureuse. Dernièrement, ils se sont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envoyés des messages de plus en plus épicés. À un moment donné,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le garçon lui demande si elle veut en montrer davantage. Après avoir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insisté, Fatma transmet une photo de ses seins au garçon. Le garçon en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redemande et menace de mettre ses photos en ligne si elle ne s’</a:t>
            </a:r>
            <a:r>
              <a:rPr lang="fr-FR" sz="2400" dirty="0" err="1">
                <a:solidFill>
                  <a:schemeClr val="bg1"/>
                </a:solidFill>
                <a:ea typeface="+mn-lt"/>
                <a:cs typeface="+mn-lt"/>
              </a:rPr>
              <a:t>execute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pas.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15E8B17-23C4-7EEB-8B87-D8C27E36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6622137" y="5367337"/>
            <a:ext cx="4463878" cy="485775"/>
          </a:xfrm>
          <a:prstGeom prst="rect">
            <a:avLst/>
          </a:prstGeom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D9E1AAC-1604-83B9-63C5-1308A7B00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B2ABBFD-A820-4820-BB68-F332EB0088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0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4DED-87AF-2EF8-2D27-3B46231D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5" y="1114425"/>
            <a:ext cx="3932237" cy="4661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CAS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C4C19-9DD0-5172-0ED7-307CF40B5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5" y="1355076"/>
            <a:ext cx="5181600" cy="4012261"/>
          </a:xfrm>
        </p:spPr>
        <p:txBody>
          <a:bodyPr vert="horz" lIns="91440" tIns="18000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Lors d’une fête, Luna (17 ans) est très ivre. Simon, un garçon qui l’aime depuis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longtemps, s’approche d’elle et commence à l’embrasser. Elle lui rend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son baiser avec passion. Simon l’emmène dans une des chambres, où il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commence à la toucher de manière intime. Luna, dans un état d’ivresse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avancé et allongée sur le lit, ne dit rien, et Simon continue ses avances. Il</a:t>
            </a:r>
            <a:r>
              <a:rPr lang="en-BE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retire son sous-vêtement et a un rapport sexuel avec Luna.</a:t>
            </a:r>
            <a:endParaRPr lang="nl-NL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15E8B17-23C4-7EEB-8B87-D8C27E36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6622137" y="5367337"/>
            <a:ext cx="4463878" cy="485775"/>
          </a:xfrm>
          <a:prstGeom prst="rect">
            <a:avLst/>
          </a:prstGeom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D9E1AAC-1604-83B9-63C5-1308A7B00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B2ABBFD-A820-4820-BB68-F332EB0088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5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C4C19-9DD0-5172-0ED7-307CF40B5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731962"/>
            <a:ext cx="5181600" cy="4012261"/>
          </a:xfrm>
        </p:spPr>
        <p:txBody>
          <a:bodyPr vert="horz" lIns="91440" tIns="18000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fr-FR" dirty="0" err="1"/>
              <a:t>Seppe</a:t>
            </a:r>
            <a:r>
              <a:rPr lang="fr-FR" dirty="0"/>
              <a:t>, un garçon de 15 ans, a des difficultés à la maison. Le </a:t>
            </a:r>
            <a:r>
              <a:rPr lang="fr-FR" dirty="0" err="1"/>
              <a:t>professeur·e</a:t>
            </a:r>
            <a:r>
              <a:rPr lang="en-BE" dirty="0"/>
              <a:t> </a:t>
            </a:r>
            <a:r>
              <a:rPr lang="fr-FR" dirty="0"/>
              <a:t>s’aperçoit que quelque chose ne va pas et l’appelle après la classe.</a:t>
            </a:r>
            <a:r>
              <a:rPr lang="en-BE" dirty="0"/>
              <a:t> </a:t>
            </a:r>
            <a:r>
              <a:rPr lang="fr-FR" dirty="0" err="1"/>
              <a:t>Seppe</a:t>
            </a:r>
            <a:r>
              <a:rPr lang="fr-FR" dirty="0"/>
              <a:t> raconte son histoire et se met à pleurer. Le</a:t>
            </a:r>
            <a:r>
              <a:rPr lang="en-BE" dirty="0"/>
              <a:t> </a:t>
            </a:r>
            <a:r>
              <a:rPr lang="fr-FR" dirty="0" err="1"/>
              <a:t>professeur·e</a:t>
            </a:r>
            <a:r>
              <a:rPr lang="fr-FR" dirty="0"/>
              <a:t> le serre</a:t>
            </a:r>
            <a:r>
              <a:rPr lang="en-BE" dirty="0"/>
              <a:t> </a:t>
            </a:r>
            <a:r>
              <a:rPr lang="fr-FR" dirty="0"/>
              <a:t>chaleureusement dans ses bras.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4DED-87AF-2EF8-2D27-3B46231DF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600" y="1114425"/>
            <a:ext cx="5181600" cy="12350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CAS 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D9E1AAC-1604-83B9-63C5-1308A7B00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B2ABBFD-A820-4820-BB68-F332EB00880D}" type="slidenum">
              <a:rPr lang="en-GB" smtClean="0"/>
              <a:t>15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F3BF43-1848-BCFD-735B-6EA3C34BF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600000">
            <a:off x="6531061" y="5258448"/>
            <a:ext cx="4463878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C4C19-9DD0-5172-0ED7-307CF40B5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940" y="1231251"/>
            <a:ext cx="5181600" cy="4012261"/>
          </a:xfrm>
        </p:spPr>
        <p:txBody>
          <a:bodyPr vert="horz" lIns="91440" tIns="18000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Bram et Mario (tous deux âgés de 17 ans) sont dans la chambre de Mario. Ils</a:t>
            </a:r>
            <a:r>
              <a:rPr lang="en-BE" dirty="0"/>
              <a:t> </a:t>
            </a:r>
            <a:r>
              <a:rPr lang="fr-FR" dirty="0"/>
              <a:t>se trouvent très attirants l’un pour l’autre et commencent à s’embrasser. Ils</a:t>
            </a:r>
            <a:r>
              <a:rPr lang="en-BE" dirty="0"/>
              <a:t> </a:t>
            </a:r>
            <a:r>
              <a:rPr lang="fr-FR" dirty="0"/>
              <a:t>commencent à se caresser. Mario sort un préservatif et demande à Bram s’il</a:t>
            </a:r>
            <a:r>
              <a:rPr lang="en-BE" dirty="0"/>
              <a:t> </a:t>
            </a:r>
            <a:r>
              <a:rPr lang="fr-FR" dirty="0"/>
              <a:t>a envie d’aller plus loin. Bram répond par l’affirmative.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54DED-87AF-2EF8-2D27-3B46231DF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9340" y="1114425"/>
            <a:ext cx="5181600" cy="12350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CAS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D9E1AAC-1604-83B9-63C5-1308A7B00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B2ABBFD-A820-4820-BB68-F332EB00880D}" type="slidenum">
              <a:rPr lang="en-GB" smtClean="0"/>
              <a:t>16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3C4A7C1-7193-BEAB-175B-1952B04FF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1061" y="5072062"/>
            <a:ext cx="4463878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2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Stratégies de </a:t>
            </a:r>
            <a:r>
              <a:rPr lang="fr-BE" dirty="0"/>
              <a:t>réaction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17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851473" y="3654745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621BEA-C65F-4B4B-B88D-B90644B4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84" y="723665"/>
            <a:ext cx="7757832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09923D-DB93-A333-A6FD-9612C72829C1}"/>
              </a:ext>
            </a:extLst>
          </p:cNvPr>
          <p:cNvSpPr/>
          <p:nvPr/>
        </p:nvSpPr>
        <p:spPr>
          <a:xfrm>
            <a:off x="8420100" y="981075"/>
            <a:ext cx="3352800" cy="4286250"/>
          </a:xfrm>
          <a:prstGeom prst="rect">
            <a:avLst/>
          </a:prstGeom>
          <a:solidFill>
            <a:srgbClr val="7ED1E2"/>
          </a:solidFill>
          <a:ln>
            <a:solidFill>
              <a:srgbClr val="7ED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49DD-C85E-95A7-8135-B248EFB83BB6}"/>
              </a:ext>
            </a:extLst>
          </p:cNvPr>
          <p:cNvSpPr txBox="1"/>
          <p:nvPr/>
        </p:nvSpPr>
        <p:spPr>
          <a:xfrm>
            <a:off x="8776969" y="1009640"/>
            <a:ext cx="26463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Adressez-vous à la personne calmement et respectueusement et dites-lui que ce comportement n’est</a:t>
            </a:r>
          </a:p>
          <a:p>
            <a:r>
              <a:rPr lang="fr-FR" b="1" dirty="0"/>
              <a:t>pas acceptable, approprié et/ou légalement accepté. </a:t>
            </a:r>
            <a:r>
              <a:rPr lang="nl-NL" b="1" dirty="0"/>
              <a:t>Dites ce que vous remarquez, sans porter de jugement, et essayez de clarifier les raisons de ce comportement. </a:t>
            </a:r>
          </a:p>
          <a:p>
            <a:r>
              <a:rPr lang="nl-NL" b="1" dirty="0"/>
              <a:t>n'est pas approprié.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668C2-EF30-4BFE-9901-28F251FC4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9" y="609208"/>
            <a:ext cx="7856901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4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3EAD794-6B54-601A-29B8-671B45E2C0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r="24036"/>
          <a:stretch/>
        </p:blipFill>
        <p:spPr>
          <a:xfrm>
            <a:off x="0" y="0"/>
            <a:ext cx="59207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4AD2F-7AF9-1812-2F79-A8278955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53" y="597535"/>
            <a:ext cx="3932237" cy="1085850"/>
          </a:xfrm>
        </p:spPr>
        <p:txBody>
          <a:bodyPr/>
          <a:lstStyle/>
          <a:p>
            <a:r>
              <a:rPr lang="en-IE" dirty="0" err="1"/>
              <a:t>Vue d'ensemble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DDC1A-64BC-1907-2425-5974B4AB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8953" y="1785759"/>
            <a:ext cx="5166322" cy="2919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err="1"/>
              <a:t>Leçon</a:t>
            </a:r>
            <a:r>
              <a:rPr lang="en-GB" sz="2400" dirty="0"/>
              <a:t> 1 : Séance </a:t>
            </a:r>
            <a:r>
              <a:rPr lang="en-GB" sz="2400" dirty="0" err="1"/>
              <a:t>d'orientation</a:t>
            </a:r>
            <a:r>
              <a:rPr lang="en-GB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Leçon 2 : </a:t>
            </a:r>
            <a:r>
              <a:rPr lang="en-BE" sz="2400" dirty="0"/>
              <a:t>Mentalisation</a:t>
            </a: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Leçon 3 : La communication non </a:t>
            </a:r>
            <a:r>
              <a:rPr lang="en-GB" sz="2400" dirty="0" err="1"/>
              <a:t>violente</a:t>
            </a: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Leçon 4 : La </a:t>
            </a:r>
            <a:r>
              <a:rPr lang="en-GB" sz="2400" dirty="0" err="1"/>
              <a:t>régulation</a:t>
            </a:r>
            <a:r>
              <a:rPr lang="en-GB" sz="2400" dirty="0"/>
              <a:t> des émotions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Leçon 5 : Stratégies de </a:t>
            </a:r>
            <a:r>
              <a:rPr lang="fr-BE" sz="2400" dirty="0"/>
              <a:t>réaction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600" dirty="0">
              <a:cs typeface="Arial" panose="020B060402020202020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4A4DCF-2A77-4385-DC69-7B64D6C9A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8805" y="4379174"/>
            <a:ext cx="4152745" cy="9870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BA602E-83F7-5552-49DA-2FF19365726A}"/>
              </a:ext>
            </a:extLst>
          </p:cNvPr>
          <p:cNvSpPr txBox="1">
            <a:spLocks/>
          </p:cNvSpPr>
          <p:nvPr/>
        </p:nvSpPr>
        <p:spPr>
          <a:xfrm>
            <a:off x="6851205" y="6447447"/>
            <a:ext cx="2102295" cy="20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>
                <a:latin typeface="Georgia" panose="02040502050405020303" pitchFamily="18" charset="0"/>
              </a:rPr>
              <a:t>Image @ Plan International Belgium </a:t>
            </a:r>
          </a:p>
        </p:txBody>
      </p:sp>
    </p:spTree>
    <p:extLst>
      <p:ext uri="{BB962C8B-B14F-4D97-AF65-F5344CB8AC3E}">
        <p14:creationId xmlns:p14="http://schemas.microsoft.com/office/powerpoint/2010/main" val="265642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56194-B9DE-4D67-9962-E63CD0839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4" y="769389"/>
            <a:ext cx="7750212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09923D-DB93-A333-A6FD-9612C72829C1}"/>
              </a:ext>
            </a:extLst>
          </p:cNvPr>
          <p:cNvSpPr/>
          <p:nvPr/>
        </p:nvSpPr>
        <p:spPr>
          <a:xfrm>
            <a:off x="8369337" y="1285873"/>
            <a:ext cx="3377904" cy="4515981"/>
          </a:xfrm>
          <a:prstGeom prst="rect">
            <a:avLst/>
          </a:prstGeom>
          <a:solidFill>
            <a:srgbClr val="7ED1E2"/>
          </a:solidFill>
          <a:ln>
            <a:solidFill>
              <a:srgbClr val="7ED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49DD-C85E-95A7-8135-B248EFB83BB6}"/>
              </a:ext>
            </a:extLst>
          </p:cNvPr>
          <p:cNvSpPr txBox="1"/>
          <p:nvPr/>
        </p:nvSpPr>
        <p:spPr>
          <a:xfrm>
            <a:off x="8562975" y="1277540"/>
            <a:ext cx="30099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Vous ne pouvez pas intervenir en toute sécurité ? Dans ce cas, gardez un </a:t>
            </a:r>
            <a:r>
              <a:rPr lang="fr-FR" b="1" dirty="0" err="1"/>
              <a:t>oeil</a:t>
            </a:r>
            <a:r>
              <a:rPr lang="fr-FR" b="1" dirty="0"/>
              <a:t> sur la situation et proposez</a:t>
            </a:r>
          </a:p>
          <a:p>
            <a:r>
              <a:rPr lang="fr-FR" b="1" dirty="0"/>
              <a:t>votre aide par la suite. Montrez que vous êtes disponible et prêt à écouter ou à soutenir, si le besoin s’en fait</a:t>
            </a:r>
          </a:p>
          <a:p>
            <a:r>
              <a:rPr lang="fr-FR" b="1" dirty="0"/>
              <a:t>sentir. De cette façon, les autres peuvent voir que le comportement n’est pas ignoré et que vous offrez une</a:t>
            </a:r>
          </a:p>
          <a:p>
            <a:r>
              <a:rPr lang="fr-FR" b="1" dirty="0"/>
              <a:t>présence sûre.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27FFC-9BE8-4C2A-A5EE-2E4EE3E89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780820"/>
            <a:ext cx="7750212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8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B6527-99C0-40FA-BD4E-565009A5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3" y="575062"/>
            <a:ext cx="7544454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05B6EE-756E-D8D0-2C50-E49EB184F6AE}"/>
              </a:ext>
            </a:extLst>
          </p:cNvPr>
          <p:cNvSpPr/>
          <p:nvPr/>
        </p:nvSpPr>
        <p:spPr>
          <a:xfrm>
            <a:off x="7962900" y="1133475"/>
            <a:ext cx="3352800" cy="4286250"/>
          </a:xfrm>
          <a:prstGeom prst="rect">
            <a:avLst/>
          </a:prstGeom>
          <a:solidFill>
            <a:srgbClr val="7ED1E2"/>
          </a:solidFill>
          <a:ln>
            <a:solidFill>
              <a:srgbClr val="7ED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/>
              <a:t>Détourner subtilement l’attention de la victime/</a:t>
            </a:r>
            <a:r>
              <a:rPr lang="fr-FR" b="1" err="1"/>
              <a:t>aggresseur·euse</a:t>
            </a:r>
            <a:r>
              <a:rPr lang="fr-FR" b="1" dirty="0"/>
              <a:t>, par exemple en posant une question</a:t>
            </a:r>
            <a:endParaRPr lang="fr-FR" b="1" dirty="0">
              <a:cs typeface="Arial"/>
            </a:endParaRPr>
          </a:p>
          <a:p>
            <a:pPr algn="ctr"/>
            <a:r>
              <a:rPr lang="fr-FR" b="1" dirty="0"/>
              <a:t>neutre ou en abordant un autre sujet. En vous adressant directement à la personne harcelée et en ignorant</a:t>
            </a:r>
            <a:endParaRPr lang="fr-FR" b="1" dirty="0">
              <a:cs typeface="Arial"/>
            </a:endParaRPr>
          </a:p>
          <a:p>
            <a:pPr algn="ctr"/>
            <a:r>
              <a:rPr lang="fr-FR" b="1" dirty="0"/>
              <a:t>l’</a:t>
            </a:r>
            <a:r>
              <a:rPr lang="fr-FR" b="1" err="1"/>
              <a:t>aggresseur·euse</a:t>
            </a:r>
            <a:r>
              <a:rPr lang="fr-FR" b="1" dirty="0"/>
              <a:t>, vous intervenez subtilement.</a:t>
            </a:r>
            <a:endParaRPr lang="en-GB" b="1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D3814-595C-4BBA-8040-110A111F9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0" y="632217"/>
            <a:ext cx="7841660" cy="5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A2E69-7289-458A-9774-0D5CF38B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39" y="716045"/>
            <a:ext cx="7643522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77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5DF002-35B4-B013-F225-13E7EECAF360}"/>
              </a:ext>
            </a:extLst>
          </p:cNvPr>
          <p:cNvSpPr/>
          <p:nvPr/>
        </p:nvSpPr>
        <p:spPr>
          <a:xfrm>
            <a:off x="7972425" y="1133475"/>
            <a:ext cx="3352800" cy="4286250"/>
          </a:xfrm>
          <a:prstGeom prst="rect">
            <a:avLst/>
          </a:prstGeom>
          <a:solidFill>
            <a:srgbClr val="7ED1E2"/>
          </a:solidFill>
          <a:ln>
            <a:solidFill>
              <a:srgbClr val="7ED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/>
              <a:t>Enregistrez l’incident si quelqu’un d’autre est déjà en train d’intervenir.</a:t>
            </a:r>
            <a:endParaRPr lang="fr-FR" b="1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82F85-E3A8-4BE6-9FA5-54760CBD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6" y="563645"/>
            <a:ext cx="7834039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5BE22-2CB2-4139-9F02-1C21C9B0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08" y="677941"/>
            <a:ext cx="8108383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4F97A5-514A-1AE2-B7E5-36B587E1BFE6}"/>
              </a:ext>
            </a:extLst>
          </p:cNvPr>
          <p:cNvSpPr/>
          <p:nvPr/>
        </p:nvSpPr>
        <p:spPr>
          <a:xfrm>
            <a:off x="7972425" y="1133475"/>
            <a:ext cx="3352800" cy="4286250"/>
          </a:xfrm>
          <a:prstGeom prst="rect">
            <a:avLst/>
          </a:prstGeom>
          <a:solidFill>
            <a:srgbClr val="7ED1E2"/>
          </a:solidFill>
          <a:ln>
            <a:solidFill>
              <a:srgbClr val="7ED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/>
              <a:t>Ne réagissez pas </a:t>
            </a:r>
            <a:r>
              <a:rPr lang="fr-FR" b="1" err="1"/>
              <a:t>seul·e</a:t>
            </a:r>
            <a:r>
              <a:rPr lang="fr-FR" b="1" dirty="0"/>
              <a:t>. Demandez de l’aide aux autres afin que plusieurs personnes puissent réagir</a:t>
            </a:r>
            <a:endParaRPr lang="fr-FR" b="1" dirty="0">
              <a:cs typeface="Arial"/>
            </a:endParaRPr>
          </a:p>
          <a:p>
            <a:pPr algn="ctr"/>
            <a:r>
              <a:rPr lang="fr-FR" b="1" dirty="0"/>
              <a:t>ensemble à la situation. Ensemble, on est plus fort et cela peut aider à résoudre le problème collectivement</a:t>
            </a:r>
            <a:endParaRPr lang="fr-FR" b="1" dirty="0">
              <a:cs typeface="Arial"/>
            </a:endParaRPr>
          </a:p>
          <a:p>
            <a:pPr algn="ctr"/>
            <a:r>
              <a:rPr lang="fr-FR" b="1" dirty="0"/>
              <a:t>sans que la responsabilité ne repose sur une seule personne.</a:t>
            </a:r>
            <a:endParaRPr lang="en-GB" b="1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F74F4-6F5D-4912-B11F-B3B1F011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476"/>
            <a:ext cx="8032176" cy="54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8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BE" dirty="0" err="1"/>
              <a:t>Organismes</a:t>
            </a:r>
            <a:r>
              <a:rPr lang="en-IE" dirty="0"/>
              <a:t> </a:t>
            </a:r>
            <a:r>
              <a:rPr lang="en-IE" dirty="0" err="1"/>
              <a:t>d'aide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28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851473" y="3654745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5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6B7D6DA-5BBA-1700-1024-5EDB2E9E9E1D}"/>
              </a:ext>
            </a:extLst>
          </p:cNvPr>
          <p:cNvSpPr txBox="1"/>
          <p:nvPr/>
        </p:nvSpPr>
        <p:spPr>
          <a:xfrm>
            <a:off x="419101" y="690860"/>
            <a:ext cx="567689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Où pouvez-vous vous adresser si vous êtes victime de violences </a:t>
            </a:r>
            <a:r>
              <a:rPr lang="en-BE" sz="2400" dirty="0" err="1">
                <a:solidFill>
                  <a:schemeClr val="bg1"/>
                </a:solidFill>
                <a:latin typeface="+mj-lt"/>
              </a:rPr>
              <a:t>basées</a:t>
            </a:r>
            <a:r>
              <a:rPr lang="en-BE" sz="2400" dirty="0">
                <a:solidFill>
                  <a:schemeClr val="bg1"/>
                </a:solidFill>
                <a:latin typeface="+mj-lt"/>
              </a:rPr>
              <a:t> sur le </a:t>
            </a:r>
            <a:r>
              <a:rPr lang="en-BE" sz="2400" dirty="0" err="1">
                <a:solidFill>
                  <a:schemeClr val="bg1"/>
                </a:solidFill>
                <a:latin typeface="+mj-lt"/>
              </a:rPr>
              <a:t>ge</a:t>
            </a:r>
            <a:r>
              <a:rPr lang="fr-BE" sz="2400" dirty="0">
                <a:solidFill>
                  <a:schemeClr val="bg1"/>
                </a:solidFill>
                <a:latin typeface="+mj-lt"/>
              </a:rPr>
              <a:t>n</a:t>
            </a:r>
            <a:r>
              <a:rPr lang="en-BE" sz="2400" dirty="0">
                <a:solidFill>
                  <a:schemeClr val="bg1"/>
                </a:solidFill>
                <a:latin typeface="+mj-lt"/>
              </a:rPr>
              <a:t>r</a:t>
            </a:r>
            <a:r>
              <a:rPr lang="fr-BE" sz="2400" dirty="0">
                <a:solidFill>
                  <a:schemeClr val="bg1"/>
                </a:solidFill>
                <a:latin typeface="+mj-lt"/>
              </a:rPr>
              <a:t>e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 ou de comportements sexuel</a:t>
            </a:r>
            <a:r>
              <a:rPr lang="en-BE" sz="2400" dirty="0">
                <a:solidFill>
                  <a:schemeClr val="bg1"/>
                </a:solidFill>
                <a:latin typeface="+mj-lt"/>
              </a:rPr>
              <a:t>s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BE" sz="2400" dirty="0" err="1">
                <a:solidFill>
                  <a:schemeClr val="bg1"/>
                </a:solidFill>
                <a:latin typeface="+mj-lt"/>
              </a:rPr>
              <a:t>inappropriés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 ?</a:t>
            </a:r>
            <a:endParaRPr lang="en-GB" sz="2400" dirty="0">
              <a:solidFill>
                <a:schemeClr val="bg1"/>
              </a:solidFill>
              <a:latin typeface="+mj-lt"/>
              <a:cs typeface="Poppins"/>
            </a:endParaRPr>
          </a:p>
        </p:txBody>
      </p:sp>
      <p:pic>
        <p:nvPicPr>
          <p:cNvPr id="11" name="Picture 10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94C9A6B9-493D-9486-4417-EB97757C0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7244" y="1956505"/>
            <a:ext cx="1632946" cy="3865996"/>
          </a:xfrm>
          <a:prstGeom prst="rect">
            <a:avLst/>
          </a:prstGeom>
        </p:spPr>
      </p:pic>
      <p:pic>
        <p:nvPicPr>
          <p:cNvPr id="12" name="Picture 11" descr="A yellow line in a black background&#10;&#10;Description automatically generated">
            <a:extLst>
              <a:ext uri="{FF2B5EF4-FFF2-40B4-BE49-F238E27FC236}">
                <a16:creationId xmlns:a16="http://schemas.microsoft.com/office/drawing/2014/main" id="{0FA857B1-B677-6280-C8B0-1BDE0F95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96">
            <a:off x="1117747" y="1081462"/>
            <a:ext cx="4588684" cy="727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EBFEB9-0CCC-427A-825F-C2D134FAF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47" y="1291024"/>
            <a:ext cx="3467400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7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280250-4562-105E-DD84-A71B27AD91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dirty="0"/>
              <a:t>Les 9 </a:t>
            </a:r>
            <a:r>
              <a:rPr lang="en-IE" dirty="0" err="1"/>
              <a:t>étapes de </a:t>
            </a:r>
            <a:r>
              <a:rPr lang="en-IE" dirty="0"/>
              <a:t>la </a:t>
            </a:r>
            <a:r>
              <a:rPr lang="en-IE" dirty="0" err="1"/>
              <a:t>réflexion sur la résolution de problèmes</a:t>
            </a:r>
            <a:endParaRPr lang="en-IE" dirty="0"/>
          </a:p>
        </p:txBody>
      </p:sp>
      <p:pic>
        <p:nvPicPr>
          <p:cNvPr id="8" name="Picture 7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9054CBD2-7AF9-BA9B-3BC1-8CFD92831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5821">
            <a:off x="32710" y="2119504"/>
            <a:ext cx="3528638" cy="2618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95B48-82A4-4A12-8EFD-80FF80D9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95" y="1550373"/>
            <a:ext cx="7178662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EB10E-F68A-76AE-D1BC-0B6F647E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Poppins"/>
              </a:rPr>
              <a:t>L'évaluation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58B458D-9E09-29AD-4BC0-19E6AFB00C5B}"/>
              </a:ext>
            </a:extLst>
          </p:cNvPr>
          <p:cNvSpPr/>
          <p:nvPr/>
        </p:nvSpPr>
        <p:spPr>
          <a:xfrm>
            <a:off x="0" y="1"/>
            <a:ext cx="624639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E3B8BBE-64F3-17D6-90BF-560333AC99E8}"/>
              </a:ext>
            </a:extLst>
          </p:cNvPr>
          <p:cNvSpPr txBox="1"/>
          <p:nvPr/>
        </p:nvSpPr>
        <p:spPr>
          <a:xfrm>
            <a:off x="547437" y="2338657"/>
            <a:ext cx="5793204" cy="4012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en-BE" sz="2800" dirty="0">
                <a:solidFill>
                  <a:schemeClr val="accent6">
                    <a:lumMod val="10000"/>
                  </a:schemeClr>
                </a:solidFill>
              </a:rPr>
              <a:t>Avez-vous </a:t>
            </a:r>
            <a:r>
              <a:rPr lang="en-BE" sz="2800" dirty="0" err="1">
                <a:solidFill>
                  <a:schemeClr val="accent6">
                    <a:lumMod val="10000"/>
                  </a:schemeClr>
                </a:solidFill>
              </a:rPr>
              <a:t>appris </a:t>
            </a:r>
            <a:r>
              <a:rPr lang="en-BE" sz="2800" dirty="0">
                <a:solidFill>
                  <a:schemeClr val="accent6">
                    <a:lumMod val="10000"/>
                  </a:schemeClr>
                </a:solidFill>
              </a:rPr>
              <a:t>quelque chose 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? </a:t>
            </a:r>
            <a:endParaRPr lang="nl-NL" dirty="0">
              <a:solidFill>
                <a:schemeClr val="accent6">
                  <a:lumMod val="10000"/>
                </a:schemeClr>
              </a:solidFill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fr-FR" sz="2800" dirty="0">
                <a:solidFill>
                  <a:schemeClr val="accent6">
                    <a:lumMod val="10000"/>
                  </a:schemeClr>
                </a:solidFill>
              </a:rPr>
              <a:t>Pensez-vous que tous les éléments ont été abordés ?</a:t>
            </a:r>
            <a:endParaRPr lang="en-BE" sz="2800" dirty="0">
              <a:solidFill>
                <a:schemeClr val="accent6">
                  <a:lumMod val="1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fr-FR" sz="2800" dirty="0">
                <a:solidFill>
                  <a:schemeClr val="accent6">
                    <a:lumMod val="10000"/>
                  </a:schemeClr>
                </a:solidFill>
              </a:rPr>
              <a:t>Pouvez-vous utiliser ces stratégies de réaction dans la vie quotidienne ?</a:t>
            </a:r>
            <a:endParaRPr lang="en-US" sz="2800" dirty="0">
              <a:solidFill>
                <a:schemeClr val="accent6">
                  <a:lumMod val="10000"/>
                </a:schemeClr>
              </a:solidFill>
              <a:cs typeface="Arial"/>
            </a:endParaRPr>
          </a:p>
        </p:txBody>
      </p:sp>
      <p:pic>
        <p:nvPicPr>
          <p:cNvPr id="6" name="Afbeelding 5" descr="Afbeelding met emoticon, smiley, tekenfilm, clipart&#10;&#10;Automatisch gegenereerde beschrijving">
            <a:extLst>
              <a:ext uri="{FF2B5EF4-FFF2-40B4-BE49-F238E27FC236}">
                <a16:creationId xmlns:a16="http://schemas.microsoft.com/office/drawing/2014/main" id="{F1D634B8-1942-806B-915C-24AEC3B3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7" t="8547" r="2374" b="5128"/>
          <a:stretch/>
        </p:blipFill>
        <p:spPr>
          <a:xfrm>
            <a:off x="1001128" y="827923"/>
            <a:ext cx="3221773" cy="10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1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8F29-390A-0A25-3538-F22EE0C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Merci de votre attention.</a:t>
            </a:r>
          </a:p>
        </p:txBody>
      </p:sp>
      <p:pic>
        <p:nvPicPr>
          <p:cNvPr id="3" name="Graphic 1796029151">
            <a:extLst>
              <a:ext uri="{FF2B5EF4-FFF2-40B4-BE49-F238E27FC236}">
                <a16:creationId xmlns:a16="http://schemas.microsoft.com/office/drawing/2014/main" id="{BF1ABB23-81C0-5B87-FFD2-90F3DF18E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67677">
            <a:off x="2858265" y="3532354"/>
            <a:ext cx="6839121" cy="1638893"/>
          </a:xfrm>
          <a:prstGeom prst="rect">
            <a:avLst/>
          </a:prstGeom>
        </p:spPr>
      </p:pic>
      <p:pic>
        <p:nvPicPr>
          <p:cNvPr id="4" name="Graphic 1796029151">
            <a:extLst>
              <a:ext uri="{FF2B5EF4-FFF2-40B4-BE49-F238E27FC236}">
                <a16:creationId xmlns:a16="http://schemas.microsoft.com/office/drawing/2014/main" id="{68A20B82-67A7-D877-6F1B-E802ED857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958109" y="3786444"/>
            <a:ext cx="6968374" cy="17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192-6E11-2274-AEF6-086998B1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Règlement intérieur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FC09-4B30-ECCB-6239-D411FABCB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Espace de sécurité</a:t>
            </a:r>
          </a:p>
          <a:p>
            <a:pPr marL="252000" lvl="1" indent="0">
              <a:buClr>
                <a:srgbClr val="004EB6"/>
              </a:buClr>
              <a:buNone/>
            </a:pPr>
            <a:endParaRPr lang="en-GB" dirty="0"/>
          </a:p>
          <a:p>
            <a:pPr marL="594900" lvl="1" indent="-342900">
              <a:buClr>
                <a:srgbClr val="004EB6"/>
              </a:buClr>
            </a:pPr>
            <a:r>
              <a:rPr lang="fr-BE" sz="2400" dirty="0" err="1">
                <a:solidFill>
                  <a:schemeClr val="bg1"/>
                </a:solidFill>
                <a:cs typeface="Arial" panose="020B0604020202020204"/>
              </a:rPr>
              <a:t>Écouter </a:t>
            </a:r>
            <a:r>
              <a:rPr lang="fr-BE" sz="2400" dirty="0">
                <a:solidFill>
                  <a:schemeClr val="bg1"/>
                </a:solidFill>
                <a:cs typeface="Arial" panose="020B0604020202020204"/>
              </a:rPr>
              <a:t>avec respect</a:t>
            </a:r>
          </a:p>
          <a:p>
            <a:pPr marL="594900" lvl="1" indent="-342900">
              <a:buClr>
                <a:srgbClr val="004EB6"/>
              </a:buClr>
            </a:pPr>
            <a:r>
              <a:rPr lang="fr-BE" sz="2400" dirty="0">
                <a:solidFill>
                  <a:schemeClr val="bg1"/>
                </a:solidFill>
                <a:cs typeface="Arial" panose="020B0604020202020204"/>
              </a:rPr>
              <a:t>Ne pas </a:t>
            </a:r>
            <a:r>
              <a:rPr lang="fr-BE" sz="2400" dirty="0" err="1">
                <a:solidFill>
                  <a:schemeClr val="bg1"/>
                </a:solidFill>
                <a:cs typeface="Arial" panose="020B0604020202020204"/>
              </a:rPr>
              <a:t>juger </a:t>
            </a:r>
          </a:p>
          <a:p>
            <a:pPr marL="594900" lvl="1" indent="-342900">
              <a:buClr>
                <a:srgbClr val="004EB6"/>
              </a:buClr>
            </a:pPr>
            <a:r>
              <a:rPr lang="fr-BE" sz="2400" dirty="0">
                <a:solidFill>
                  <a:schemeClr val="bg1"/>
                </a:solidFill>
                <a:cs typeface="Arial" panose="020B0604020202020204"/>
              </a:rPr>
              <a:t>Ce qui </a:t>
            </a:r>
            <a:r>
              <a:rPr lang="fr-BE" sz="2400" dirty="0" err="1">
                <a:solidFill>
                  <a:schemeClr val="bg1"/>
                </a:solidFill>
                <a:cs typeface="Arial" panose="020B0604020202020204"/>
              </a:rPr>
              <a:t>est partagé </a:t>
            </a:r>
            <a:r>
              <a:rPr lang="fr-BE" sz="2400" dirty="0">
                <a:solidFill>
                  <a:schemeClr val="bg1"/>
                </a:solidFill>
                <a:cs typeface="Arial" panose="020B0604020202020204"/>
              </a:rPr>
              <a:t>ici </a:t>
            </a:r>
            <a:r>
              <a:rPr lang="fr-BE" sz="2400" dirty="0" err="1">
                <a:solidFill>
                  <a:schemeClr val="bg1"/>
                </a:solidFill>
                <a:cs typeface="Arial" panose="020B0604020202020204"/>
              </a:rPr>
              <a:t>reste </a:t>
            </a:r>
            <a:r>
              <a:rPr lang="fr-BE" sz="2400" dirty="0">
                <a:solidFill>
                  <a:schemeClr val="bg1"/>
                </a:solidFill>
                <a:cs typeface="Arial" panose="020B0604020202020204"/>
              </a:rPr>
              <a:t>ici</a:t>
            </a:r>
          </a:p>
          <a:p>
            <a:pPr marL="594900" lvl="1" indent="-342900">
              <a:buClr>
                <a:srgbClr val="004EB6"/>
              </a:buClr>
            </a:pPr>
            <a:r>
              <a:rPr lang="en-GB" sz="2400" dirty="0" err="1">
                <a:solidFill>
                  <a:schemeClr val="bg1"/>
                </a:solidFill>
                <a:cs typeface="Arial" panose="020B0604020202020204"/>
              </a:rPr>
              <a:t>Tout le monde </a:t>
            </a:r>
            <a:r>
              <a:rPr lang="en-GB" sz="2400" dirty="0">
                <a:solidFill>
                  <a:schemeClr val="bg1"/>
                </a:solidFill>
                <a:cs typeface="Arial" panose="020B0604020202020204"/>
              </a:rPr>
              <a:t>peut </a:t>
            </a:r>
            <a:r>
              <a:rPr lang="en-GB" sz="2400" dirty="0" err="1">
                <a:solidFill>
                  <a:schemeClr val="bg1"/>
                </a:solidFill>
                <a:cs typeface="Arial" panose="020B0604020202020204"/>
              </a:rPr>
              <a:t>partager quelque chose</a:t>
            </a:r>
            <a:r>
              <a:rPr lang="en-GB" sz="2400" dirty="0">
                <a:solidFill>
                  <a:schemeClr val="bg1"/>
                </a:solidFill>
                <a:cs typeface="Arial" panose="020B0604020202020204"/>
              </a:rPr>
              <a:t>, mais </a:t>
            </a:r>
            <a:r>
              <a:rPr lang="en-GB" sz="2400" dirty="0" err="1">
                <a:solidFill>
                  <a:schemeClr val="bg1"/>
                </a:solidFill>
                <a:cs typeface="Arial" panose="020B0604020202020204"/>
              </a:rPr>
              <a:t>personne n'est obligé de le faire</a:t>
            </a:r>
            <a:endParaRPr lang="en-US" sz="2400" dirty="0">
              <a:solidFill>
                <a:schemeClr val="bg1"/>
              </a:solidFill>
              <a:cs typeface="Arial" panose="020B0604020202020204"/>
            </a:endParaRP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D98B002D-D019-17CF-81B4-81BDA426E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90904">
            <a:off x="843146" y="2329622"/>
            <a:ext cx="2158357" cy="228384"/>
          </a:xfrm>
          <a:prstGeom prst="rect">
            <a:avLst/>
          </a:prstGeom>
        </p:spPr>
      </p:pic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2C8B8A26-BFD4-688D-C655-B1ADB1ACF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4346" y="3568547"/>
            <a:ext cx="3324531" cy="33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3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Leçon 5 : Stratégies de </a:t>
            </a:r>
            <a:r>
              <a:rPr lang="fr-BE" dirty="0"/>
              <a:t>réaction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5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5059362" y="3629078"/>
            <a:ext cx="2073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1192-6E11-2274-AEF6-086998B1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/>
              <a:t>Résolution de problèmes</a:t>
            </a:r>
            <a:endParaRPr lang="en-IE" sz="3200" dirty="0"/>
          </a:p>
        </p:txBody>
      </p:sp>
      <p:pic>
        <p:nvPicPr>
          <p:cNvPr id="21" name="Picture 20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A4F13E7C-0221-2471-1AC7-681BA53D9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5821">
            <a:off x="-107276" y="1830272"/>
            <a:ext cx="2946829" cy="2322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9DB23-752D-4DC1-AE8A-2CB95B73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13" y="1975312"/>
            <a:ext cx="9183570" cy="39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5320-AB44-0179-58DA-6DF409A8D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La méthode </a:t>
            </a:r>
            <a:r>
              <a:rPr lang="fr-BE" dirty="0"/>
              <a:t>CEV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5C91-676B-9B32-B49E-26FD8C3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594F-599E-4C18-B383-E288473ACDC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7C29-63D8-3462-4C3A-724AC08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B13-D5A4-474B-BE0A-E538989FB095}" type="slidenum">
              <a:rPr lang="en-IE" smtClean="0"/>
              <a:t>7</a:t>
            </a:fld>
            <a:endParaRPr lang="en-IE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E7A85E1-650C-8BAD-490E-9FEECBC7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1629">
            <a:off x="4851473" y="3654745"/>
            <a:ext cx="2520062" cy="6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3ADD3CA4-D3EC-3AC3-6394-043E8880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4" y="4671462"/>
            <a:ext cx="2623610" cy="65375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0E014B8-CE0A-09F0-923D-4CFF6A130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1712913"/>
            <a:ext cx="95631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ea typeface="+mn-ea"/>
                <a:cs typeface="Arial" panose="020B0604020202020204"/>
              </a:rPr>
              <a:t>Que </a:t>
            </a:r>
            <a:r>
              <a:rPr lang="en-GB" sz="4400" dirty="0" err="1">
                <a:solidFill>
                  <a:schemeClr val="bg1"/>
                </a:solidFill>
                <a:ea typeface="+mn-ea"/>
                <a:cs typeface="Arial" panose="020B0604020202020204"/>
              </a:rPr>
              <a:t>signifie</a:t>
            </a:r>
            <a:r>
              <a:rPr lang="en-GB" sz="4400" dirty="0">
                <a:solidFill>
                  <a:schemeClr val="bg1"/>
                </a:solidFill>
                <a:ea typeface="+mn-ea"/>
                <a:cs typeface="Arial" panose="020B0604020202020204"/>
              </a:rPr>
              <a:t> pour </a:t>
            </a:r>
            <a:r>
              <a:rPr lang="en-GB" sz="4400" dirty="0" err="1">
                <a:solidFill>
                  <a:schemeClr val="bg1"/>
                </a:solidFill>
                <a:ea typeface="+mn-ea"/>
                <a:cs typeface="Arial" panose="020B0604020202020204"/>
              </a:rPr>
              <a:t>vous</a:t>
            </a:r>
            <a:r>
              <a:rPr lang="en-GB" sz="4400" dirty="0">
                <a:solidFill>
                  <a:schemeClr val="bg1"/>
                </a:solidFill>
                <a:ea typeface="+mn-ea"/>
                <a:cs typeface="Arial" panose="020B0604020202020204"/>
              </a:rPr>
              <a:t> un </a:t>
            </a:r>
            <a:r>
              <a:rPr lang="en-GB" sz="4400" dirty="0" err="1">
                <a:solidFill>
                  <a:schemeClr val="bg1"/>
                </a:solidFill>
                <a:ea typeface="+mn-ea"/>
                <a:cs typeface="Arial" panose="020B0604020202020204"/>
              </a:rPr>
              <a:t>comportement</a:t>
            </a:r>
            <a:r>
              <a:rPr lang="en-GB" sz="4400" dirty="0">
                <a:solidFill>
                  <a:schemeClr val="bg1"/>
                </a:solidFill>
                <a:ea typeface="+mn-ea"/>
                <a:cs typeface="Arial" panose="020B0604020202020204"/>
              </a:rPr>
              <a:t> (</a:t>
            </a:r>
            <a:r>
              <a:rPr lang="en-GB" sz="4400" dirty="0" err="1">
                <a:solidFill>
                  <a:schemeClr val="bg1"/>
                </a:solidFill>
                <a:ea typeface="+mn-ea"/>
                <a:cs typeface="Arial" panose="020B0604020202020204"/>
              </a:rPr>
              <a:t>sexuel</a:t>
            </a:r>
            <a:r>
              <a:rPr lang="en-GB" sz="4400" dirty="0">
                <a:solidFill>
                  <a:schemeClr val="bg1"/>
                </a:solidFill>
                <a:ea typeface="+mn-ea"/>
                <a:cs typeface="Arial" panose="020B0604020202020204"/>
              </a:rPr>
              <a:t>) </a:t>
            </a:r>
            <a:r>
              <a:rPr lang="en-BE" sz="4400" dirty="0" err="1">
                <a:solidFill>
                  <a:schemeClr val="bg1"/>
                </a:solidFill>
                <a:ea typeface="+mn-ea"/>
                <a:cs typeface="Arial" panose="020B0604020202020204"/>
              </a:rPr>
              <a:t>inapproprié</a:t>
            </a:r>
            <a:r>
              <a:rPr lang="en-GB" sz="4400" dirty="0">
                <a:solidFill>
                  <a:schemeClr val="bg1"/>
                </a:solidFill>
                <a:ea typeface="+mn-ea"/>
                <a:cs typeface="Arial" panose="020B0604020202020204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4598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27CD3D0-0C61-C0ED-F2A6-AA84129E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47637"/>
            <a:ext cx="10515600" cy="995363"/>
          </a:xfrm>
        </p:spPr>
        <p:txBody>
          <a:bodyPr>
            <a:normAutofit/>
          </a:bodyPr>
          <a:lstStyle/>
          <a:p>
            <a:r>
              <a:rPr lang="en-US" sz="2800" dirty="0"/>
              <a:t>Qu'est-ce qu'un </a:t>
            </a:r>
            <a:r>
              <a:rPr lang="en-GB" sz="2800" b="1" dirty="0"/>
              <a:t>comportement (</a:t>
            </a:r>
            <a:r>
              <a:rPr lang="en-GB" sz="2800" b="1" dirty="0" err="1"/>
              <a:t>sexue</a:t>
            </a:r>
            <a:r>
              <a:rPr lang="en-BE" sz="2800" b="1" dirty="0"/>
              <a:t>l</a:t>
            </a:r>
            <a:r>
              <a:rPr lang="en-GB" sz="2800" b="1" dirty="0"/>
              <a:t>) </a:t>
            </a:r>
            <a:r>
              <a:rPr lang="en-BE" sz="2800" b="1" dirty="0" err="1"/>
              <a:t>i</a:t>
            </a:r>
            <a:r>
              <a:rPr lang="fr-BE" sz="2800" b="1" dirty="0"/>
              <a:t>n</a:t>
            </a:r>
            <a:r>
              <a:rPr lang="en-BE" sz="2800" b="1" dirty="0"/>
              <a:t>a</a:t>
            </a:r>
            <a:r>
              <a:rPr lang="fr-BE" sz="2800" b="1" dirty="0"/>
              <a:t>p</a:t>
            </a:r>
            <a:r>
              <a:rPr lang="en-BE" sz="2800" b="1" dirty="0" err="1"/>
              <a:t>p</a:t>
            </a:r>
            <a:r>
              <a:rPr lang="en-BE" sz="2800" dirty="0" err="1"/>
              <a:t>roprié</a:t>
            </a:r>
            <a:r>
              <a:rPr lang="en-GB" sz="2800" b="1" dirty="0"/>
              <a:t> </a:t>
            </a:r>
            <a:r>
              <a:rPr lang="en-GB" sz="2800" dirty="0"/>
              <a:t>?</a:t>
            </a:r>
            <a:endParaRPr lang="en-US" sz="3600" dirty="0"/>
          </a:p>
        </p:txBody>
      </p:sp>
      <p:pic>
        <p:nvPicPr>
          <p:cNvPr id="6" name="Graphic 5" descr="Traffic light with solid fill">
            <a:extLst>
              <a:ext uri="{FF2B5EF4-FFF2-40B4-BE49-F238E27FC236}">
                <a16:creationId xmlns:a16="http://schemas.microsoft.com/office/drawing/2014/main" id="{E2EC1EE2-D9CF-5CB4-EB5B-DF3AD07E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1475" y="1849845"/>
            <a:ext cx="3395663" cy="33956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1B91-B362-8644-716A-23723884A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9586" y="1776414"/>
            <a:ext cx="7105650" cy="41957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BE" sz="7200" b="1" dirty="0">
                <a:solidFill>
                  <a:schemeClr val="bg1"/>
                </a:solidFill>
              </a:rPr>
              <a:t>SANS TOUCHER</a:t>
            </a:r>
            <a:r>
              <a:rPr lang="nl-NL" sz="7200" b="1" dirty="0">
                <a:solidFill>
                  <a:schemeClr val="bg1"/>
                </a:solidFill>
              </a:rPr>
              <a:t> </a:t>
            </a:r>
            <a:r>
              <a:rPr lang="nl-NL" sz="7200" dirty="0">
                <a:solidFill>
                  <a:schemeClr val="bg1"/>
                </a:solidFill>
              </a:rPr>
              <a:t>: harcèlement sexuel sans contact physique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BE" sz="72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BE" sz="7200" dirty="0" err="1">
                <a:solidFill>
                  <a:schemeClr val="bg1"/>
                </a:solidFill>
              </a:rPr>
              <a:t>Commentaires</a:t>
            </a:r>
            <a:r>
              <a:rPr lang="en-BE" sz="7200" dirty="0">
                <a:solidFill>
                  <a:schemeClr val="bg1"/>
                </a:solidFill>
              </a:rPr>
              <a:t> </a:t>
            </a:r>
            <a:r>
              <a:rPr lang="en-BE" sz="7200" dirty="0" err="1">
                <a:solidFill>
                  <a:schemeClr val="bg1"/>
                </a:solidFill>
              </a:rPr>
              <a:t>sexuels</a:t>
            </a:r>
            <a:endParaRPr lang="nl-NL" sz="72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BE" sz="7200" dirty="0">
                <a:solidFill>
                  <a:schemeClr val="bg1"/>
                </a:solidFill>
              </a:rPr>
              <a:t>Insinuations </a:t>
            </a:r>
            <a:r>
              <a:rPr lang="nl-NL" sz="7200" dirty="0">
                <a:solidFill>
                  <a:schemeClr val="bg1"/>
                </a:solidFill>
              </a:rPr>
              <a:t>ou blagues </a:t>
            </a:r>
            <a:r>
              <a:rPr lang="en-BE" sz="7200" dirty="0">
                <a:solidFill>
                  <a:schemeClr val="bg1"/>
                </a:solidFill>
              </a:rPr>
              <a:t>à </a:t>
            </a:r>
            <a:r>
              <a:rPr lang="en-BE" sz="7200" dirty="0" err="1">
                <a:solidFill>
                  <a:schemeClr val="bg1"/>
                </a:solidFill>
              </a:rPr>
              <a:t>caractère</a:t>
            </a:r>
            <a:r>
              <a:rPr lang="en-BE" sz="7200" dirty="0">
                <a:solidFill>
                  <a:schemeClr val="bg1"/>
                </a:solidFill>
              </a:rPr>
              <a:t> </a:t>
            </a:r>
            <a:r>
              <a:rPr lang="nl-NL" sz="7200" dirty="0">
                <a:solidFill>
                  <a:schemeClr val="bg1"/>
                </a:solidFill>
              </a:rPr>
              <a:t>sexuel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dirty="0">
                <a:solidFill>
                  <a:schemeClr val="bg1"/>
                </a:solidFill>
              </a:rPr>
              <a:t>Regarder quelqu'un de manière sexuelle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dirty="0">
                <a:solidFill>
                  <a:schemeClr val="bg1"/>
                </a:solidFill>
              </a:rPr>
              <a:t>Montrer des parties intimes du corps nues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nl-NL" sz="7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b="1" dirty="0">
                <a:solidFill>
                  <a:schemeClr val="bg1"/>
                </a:solidFill>
              </a:rPr>
              <a:t>CONTACT </a:t>
            </a:r>
            <a:r>
              <a:rPr lang="en-BE" sz="7200" b="1" dirty="0">
                <a:solidFill>
                  <a:schemeClr val="bg1"/>
                </a:solidFill>
              </a:rPr>
              <a:t>PHYSIQUE</a:t>
            </a:r>
            <a:r>
              <a:rPr lang="nl-NL" sz="7200" b="1" dirty="0">
                <a:solidFill>
                  <a:schemeClr val="bg1"/>
                </a:solidFill>
              </a:rPr>
              <a:t> </a:t>
            </a:r>
            <a:r>
              <a:rPr lang="nl-NL" sz="7200" dirty="0">
                <a:solidFill>
                  <a:schemeClr val="bg1"/>
                </a:solidFill>
              </a:rPr>
              <a:t>: contact physique sexuel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72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dirty="0">
                <a:solidFill>
                  <a:schemeClr val="bg1"/>
                </a:solidFill>
              </a:rPr>
              <a:t>Abus sexuels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dirty="0">
                <a:solidFill>
                  <a:schemeClr val="bg1"/>
                </a:solidFill>
              </a:rPr>
              <a:t>Également connu sous le nom de violation de l'intégrité sexuelle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BE" sz="7200" dirty="0">
                <a:solidFill>
                  <a:schemeClr val="bg1"/>
                </a:solidFill>
              </a:rPr>
              <a:t>Toucher, caresses ou baisers non désirés</a:t>
            </a:r>
            <a:endParaRPr lang="en-GB" sz="72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dirty="0">
                <a:solidFill>
                  <a:schemeClr val="bg1"/>
                </a:solidFill>
              </a:rPr>
              <a:t>Violence sexuelle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7200" dirty="0">
                <a:solidFill>
                  <a:schemeClr val="bg1"/>
                </a:solidFill>
              </a:rPr>
              <a:t>Également connu sous le nom de viol </a:t>
            </a:r>
          </a:p>
          <a:p>
            <a:pPr marL="0" indent="0">
              <a:lnSpc>
                <a:spcPct val="120000"/>
              </a:lnSpc>
              <a:buNone/>
            </a:pPr>
            <a:endParaRPr lang="nl-NL" sz="7200" dirty="0">
              <a:solidFill>
                <a:schemeClr val="bg1"/>
              </a:solidFill>
            </a:endParaRPr>
          </a:p>
          <a:p>
            <a:endParaRPr lang="en-GB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DE01F-6163-2F63-7A72-B296B2043F55}"/>
              </a:ext>
            </a:extLst>
          </p:cNvPr>
          <p:cNvSpPr txBox="1"/>
          <p:nvPr/>
        </p:nvSpPr>
        <p:spPr>
          <a:xfrm>
            <a:off x="666750" y="969080"/>
            <a:ext cx="935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800" dirty="0">
                <a:solidFill>
                  <a:schemeClr val="bg1"/>
                </a:solidFill>
              </a:rPr>
              <a:t>Terme générique désignant toutes les formes d'interaction </a:t>
            </a:r>
            <a:r>
              <a:rPr lang="en-GB" sz="1800" dirty="0">
                <a:solidFill>
                  <a:schemeClr val="bg1"/>
                </a:solidFill>
              </a:rPr>
              <a:t>(</a:t>
            </a:r>
            <a:r>
              <a:rPr lang="en-BE" sz="1800" dirty="0">
                <a:solidFill>
                  <a:schemeClr val="bg1"/>
                </a:solidFill>
              </a:rPr>
              <a:t>sexuelle</a:t>
            </a:r>
            <a:r>
              <a:rPr lang="en-GB" sz="1800" dirty="0">
                <a:solidFill>
                  <a:schemeClr val="bg1"/>
                </a:solidFill>
              </a:rPr>
              <a:t>) </a:t>
            </a:r>
            <a:r>
              <a:rPr lang="en-BE" sz="1800" dirty="0">
                <a:solidFill>
                  <a:schemeClr val="bg1"/>
                </a:solidFill>
              </a:rPr>
              <a:t>où les limites d'une personne ne sont pas respectées. Le consentement mutuel fait défaut. 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487C4-300E-A21D-1906-D879A4831730}"/>
              </a:ext>
            </a:extLst>
          </p:cNvPr>
          <p:cNvSpPr txBox="1"/>
          <p:nvPr/>
        </p:nvSpPr>
        <p:spPr>
          <a:xfrm>
            <a:off x="7743825" y="5170721"/>
            <a:ext cx="4019550" cy="17238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BE" sz="1800" i="1" dirty="0">
                <a:solidFill>
                  <a:schemeClr val="bg1"/>
                </a:solidFill>
              </a:rPr>
              <a:t>Les </a:t>
            </a:r>
            <a:r>
              <a:rPr lang="en-BE" sz="1800" i="1" dirty="0" err="1">
                <a:solidFill>
                  <a:schemeClr val="bg1"/>
                </a:solidFill>
              </a:rPr>
              <a:t>compo</a:t>
            </a:r>
            <a:r>
              <a:rPr lang="en-BE" i="1" dirty="0" err="1">
                <a:solidFill>
                  <a:schemeClr val="bg1"/>
                </a:solidFill>
              </a:rPr>
              <a:t>rtements</a:t>
            </a:r>
            <a:r>
              <a:rPr lang="en-BE" i="1" dirty="0">
                <a:solidFill>
                  <a:schemeClr val="bg1"/>
                </a:solidFill>
              </a:rPr>
              <a:t> s</a:t>
            </a:r>
            <a:r>
              <a:rPr lang="fr-BE" i="1" dirty="0">
                <a:solidFill>
                  <a:schemeClr val="bg1"/>
                </a:solidFill>
              </a:rPr>
              <a:t>e</a:t>
            </a:r>
            <a:r>
              <a:rPr lang="en-BE" i="1" dirty="0">
                <a:solidFill>
                  <a:schemeClr val="bg1"/>
                </a:solidFill>
              </a:rPr>
              <a:t>x</a:t>
            </a:r>
            <a:r>
              <a:rPr lang="fr-BE" i="1" dirty="0">
                <a:solidFill>
                  <a:schemeClr val="bg1"/>
                </a:solidFill>
              </a:rPr>
              <a:t>u</a:t>
            </a:r>
            <a:r>
              <a:rPr lang="en-BE" i="1" dirty="0">
                <a:solidFill>
                  <a:schemeClr val="bg1"/>
                </a:solidFill>
              </a:rPr>
              <a:t>e</a:t>
            </a:r>
            <a:r>
              <a:rPr lang="fr-BE" i="1" dirty="0">
                <a:solidFill>
                  <a:schemeClr val="bg1"/>
                </a:solidFill>
              </a:rPr>
              <a:t>l</a:t>
            </a:r>
            <a:r>
              <a:rPr lang="en-BE" i="1" dirty="0">
                <a:solidFill>
                  <a:schemeClr val="bg1"/>
                </a:solidFill>
              </a:rPr>
              <a:t>s </a:t>
            </a:r>
            <a:r>
              <a:rPr lang="fr-BE" i="1" dirty="0">
                <a:solidFill>
                  <a:schemeClr val="bg1"/>
                </a:solidFill>
              </a:rPr>
              <a:t>i</a:t>
            </a:r>
            <a:r>
              <a:rPr lang="en-BE" i="1" dirty="0">
                <a:solidFill>
                  <a:schemeClr val="bg1"/>
                </a:solidFill>
              </a:rPr>
              <a:t>n</a:t>
            </a:r>
            <a:r>
              <a:rPr lang="fr-BE" i="1" dirty="0">
                <a:solidFill>
                  <a:schemeClr val="bg1"/>
                </a:solidFill>
              </a:rPr>
              <a:t>a</a:t>
            </a:r>
            <a:r>
              <a:rPr lang="en-BE" i="1" dirty="0">
                <a:solidFill>
                  <a:schemeClr val="bg1"/>
                </a:solidFill>
              </a:rPr>
              <a:t>p</a:t>
            </a:r>
            <a:r>
              <a:rPr lang="fr-BE" i="1" dirty="0">
                <a:solidFill>
                  <a:schemeClr val="bg1"/>
                </a:solidFill>
              </a:rPr>
              <a:t>p</a:t>
            </a:r>
            <a:r>
              <a:rPr lang="en-BE" i="1" dirty="0">
                <a:solidFill>
                  <a:schemeClr val="bg1"/>
                </a:solidFill>
              </a:rPr>
              <a:t>r</a:t>
            </a:r>
            <a:r>
              <a:rPr lang="fr-BE" i="1" dirty="0">
                <a:solidFill>
                  <a:schemeClr val="bg1"/>
                </a:solidFill>
              </a:rPr>
              <a:t>o</a:t>
            </a:r>
            <a:r>
              <a:rPr lang="en-BE" i="1" dirty="0">
                <a:solidFill>
                  <a:schemeClr val="bg1"/>
                </a:solidFill>
              </a:rPr>
              <a:t>p</a:t>
            </a:r>
            <a:r>
              <a:rPr lang="fr-BE" i="1" dirty="0">
                <a:solidFill>
                  <a:schemeClr val="bg1"/>
                </a:solidFill>
              </a:rPr>
              <a:t>r</a:t>
            </a:r>
            <a:r>
              <a:rPr lang="en-BE" i="1" dirty="0" err="1">
                <a:solidFill>
                  <a:schemeClr val="bg1"/>
                </a:solidFill>
              </a:rPr>
              <a:t>i</a:t>
            </a:r>
            <a:r>
              <a:rPr lang="fr-BE" i="1" dirty="0">
                <a:solidFill>
                  <a:schemeClr val="bg1"/>
                </a:solidFill>
              </a:rPr>
              <a:t>é</a:t>
            </a:r>
            <a:r>
              <a:rPr lang="en-BE" i="1" dirty="0">
                <a:solidFill>
                  <a:schemeClr val="bg1"/>
                </a:solidFill>
              </a:rPr>
              <a:t>s</a:t>
            </a:r>
            <a:r>
              <a:rPr lang="fr-BE" sz="1800" i="1" dirty="0">
                <a:solidFill>
                  <a:schemeClr val="bg1"/>
                </a:solidFill>
              </a:rPr>
              <a:t> </a:t>
            </a:r>
            <a:r>
              <a:rPr lang="nl-NL" sz="1800" i="1" dirty="0" err="1">
                <a:solidFill>
                  <a:schemeClr val="bg1"/>
                </a:solidFill>
              </a:rPr>
              <a:t>relèvent</a:t>
            </a:r>
            <a:r>
              <a:rPr lang="nl-NL" sz="1800" i="1" dirty="0">
                <a:solidFill>
                  <a:schemeClr val="bg1"/>
                </a:solidFill>
              </a:rPr>
              <a:t> de la </a:t>
            </a:r>
            <a:r>
              <a:rPr lang="nl-NL" sz="1800" i="1" dirty="0" err="1">
                <a:solidFill>
                  <a:schemeClr val="bg1"/>
                </a:solidFill>
              </a:rPr>
              <a:t>violence</a:t>
            </a:r>
            <a:r>
              <a:rPr lang="nl-NL" sz="1800" i="1" dirty="0">
                <a:solidFill>
                  <a:schemeClr val="bg1"/>
                </a:solidFill>
              </a:rPr>
              <a:t> </a:t>
            </a:r>
            <a:r>
              <a:rPr lang="en-BE" i="1" dirty="0" err="1">
                <a:solidFill>
                  <a:schemeClr val="bg1"/>
                </a:solidFill>
              </a:rPr>
              <a:t>basée</a:t>
            </a:r>
            <a:r>
              <a:rPr lang="nl-NL" sz="1800" i="1" dirty="0">
                <a:solidFill>
                  <a:schemeClr val="bg1"/>
                </a:solidFill>
              </a:rPr>
              <a:t> </a:t>
            </a:r>
            <a:r>
              <a:rPr lang="nl-NL" sz="1800" i="1" dirty="0" err="1">
                <a:solidFill>
                  <a:schemeClr val="bg1"/>
                </a:solidFill>
              </a:rPr>
              <a:t>sur</a:t>
            </a:r>
            <a:r>
              <a:rPr lang="nl-NL" sz="1800" i="1" dirty="0">
                <a:solidFill>
                  <a:schemeClr val="bg1"/>
                </a:solidFill>
              </a:rPr>
              <a:t> </a:t>
            </a:r>
            <a:r>
              <a:rPr lang="nl-NL" sz="1800" i="1" dirty="0" err="1">
                <a:solidFill>
                  <a:schemeClr val="bg1"/>
                </a:solidFill>
              </a:rPr>
              <a:t>le</a:t>
            </a:r>
            <a:r>
              <a:rPr lang="nl-NL" sz="1800" i="1" dirty="0">
                <a:solidFill>
                  <a:schemeClr val="bg1"/>
                </a:solidFill>
              </a:rPr>
              <a:t> genre </a:t>
            </a:r>
            <a:r>
              <a:rPr lang="nl-NL" i="1" dirty="0" err="1">
                <a:solidFill>
                  <a:schemeClr val="bg1"/>
                </a:solidFill>
              </a:rPr>
              <a:t>s'ils</a:t>
            </a:r>
            <a:r>
              <a:rPr lang="nl-NL" i="1" dirty="0">
                <a:solidFill>
                  <a:schemeClr val="bg1"/>
                </a:solidFill>
              </a:rPr>
              <a:t> </a:t>
            </a:r>
            <a:r>
              <a:rPr lang="nl-NL" sz="1800" i="1" dirty="0" err="1">
                <a:solidFill>
                  <a:schemeClr val="bg1"/>
                </a:solidFill>
              </a:rPr>
              <a:t>sont</a:t>
            </a:r>
            <a:r>
              <a:rPr lang="nl-NL" sz="1800" i="1" dirty="0">
                <a:solidFill>
                  <a:schemeClr val="bg1"/>
                </a:solidFill>
              </a:rPr>
              <a:t> </a:t>
            </a:r>
            <a:r>
              <a:rPr lang="nl-NL" i="1">
                <a:solidFill>
                  <a:schemeClr val="bg1"/>
                </a:solidFill>
              </a:rPr>
              <a:t>dirigés</a:t>
            </a:r>
            <a:r>
              <a:rPr lang="nl-NL" sz="1800" i="1">
                <a:solidFill>
                  <a:schemeClr val="bg1"/>
                </a:solidFill>
              </a:rPr>
              <a:t> </a:t>
            </a:r>
            <a:r>
              <a:rPr lang="nl-NL" sz="1800" i="1" dirty="0" err="1">
                <a:solidFill>
                  <a:schemeClr val="bg1"/>
                </a:solidFill>
              </a:rPr>
              <a:t>contre</a:t>
            </a:r>
            <a:r>
              <a:rPr lang="nl-NL" sz="1800" i="1" dirty="0">
                <a:solidFill>
                  <a:schemeClr val="bg1"/>
                </a:solidFill>
              </a:rPr>
              <a:t> </a:t>
            </a:r>
            <a:r>
              <a:rPr lang="nl-NL" sz="1800" i="1" dirty="0" err="1">
                <a:solidFill>
                  <a:schemeClr val="bg1"/>
                </a:solidFill>
              </a:rPr>
              <a:t>une</a:t>
            </a:r>
            <a:r>
              <a:rPr lang="nl-NL" sz="1800" i="1" dirty="0">
                <a:solidFill>
                  <a:schemeClr val="bg1"/>
                </a:solidFill>
              </a:rPr>
              <a:t> personne en raison de son </a:t>
            </a:r>
            <a:r>
              <a:rPr lang="en-BE" i="1" dirty="0">
                <a:solidFill>
                  <a:schemeClr val="bg1"/>
                </a:solidFill>
              </a:rPr>
              <a:t>genre</a:t>
            </a:r>
            <a:r>
              <a:rPr lang="nl-NL" sz="1800" i="1" dirty="0">
                <a:solidFill>
                  <a:schemeClr val="bg1"/>
                </a:solidFill>
              </a:rPr>
              <a:t>.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19" name="Picture 18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13362852-A3DE-E82E-B7F7-A492DC077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9493">
            <a:off x="-620297" y="2491447"/>
            <a:ext cx="3171390" cy="23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72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PlanInternational">
  <a:themeElements>
    <a:clrScheme name="Plan International">
      <a:dk1>
        <a:srgbClr val="000000"/>
      </a:dk1>
      <a:lt1>
        <a:sysClr val="window" lastClr="FFFFFF"/>
      </a:lt1>
      <a:dk2>
        <a:srgbClr val="0072CE"/>
      </a:dk2>
      <a:lt2>
        <a:srgbClr val="D9D9D6"/>
      </a:lt2>
      <a:accent1>
        <a:srgbClr val="58CAE7"/>
      </a:accent1>
      <a:accent2>
        <a:srgbClr val="9900FF"/>
      </a:accent2>
      <a:accent3>
        <a:srgbClr val="FFD500"/>
      </a:accent3>
      <a:accent4>
        <a:srgbClr val="ED632F"/>
      </a:accent4>
      <a:accent5>
        <a:srgbClr val="243C4B"/>
      </a:accent5>
      <a:accent6>
        <a:srgbClr val="DC0080"/>
      </a:accent6>
      <a:hlink>
        <a:srgbClr val="9900FF"/>
      </a:hlink>
      <a:folHlink>
        <a:srgbClr val="ED632F"/>
      </a:folHlink>
    </a:clrScheme>
    <a:fontScheme name="Plan International">
      <a:majorFont>
        <a:latin typeface="Poppi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ed_PowerPoint_Template_English" id="{5FBF3D36-23D2-461F-B572-F3CD06A3EB54}" vid="{C57F0AF2-2C28-403E-B4E1-7B4E3DC4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6C96A2F7C19428F7F810FC83EE140" ma:contentTypeVersion="17" ma:contentTypeDescription="Create a new document." ma:contentTypeScope="" ma:versionID="d406d36f5d720efd341a8a01a18a8b80">
  <xsd:schema xmlns:xsd="http://www.w3.org/2001/XMLSchema" xmlns:xs="http://www.w3.org/2001/XMLSchema" xmlns:p="http://schemas.microsoft.com/office/2006/metadata/properties" xmlns:ns2="aac01ec9-ef68-474d-9558-d1839130a839" xmlns:ns3="e93e13c3-be3d-432c-84a5-b7c1a59f30c7" targetNamespace="http://schemas.microsoft.com/office/2006/metadata/properties" ma:root="true" ma:fieldsID="15f675d158d908010510f6e0a3425116" ns2:_="" ns3:_="">
    <xsd:import namespace="aac01ec9-ef68-474d-9558-d1839130a839"/>
    <xsd:import namespace="e93e13c3-be3d-432c-84a5-b7c1a59f3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1ec9-ef68-474d-9558-d1839130a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109c95-c5a9-46e1-a049-74d4c705e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e13c3-be3d-432c-84a5-b7c1a59f30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346e738-b0b1-4a9c-b9b7-ea188af30c2d}" ma:internalName="TaxCatchAll" ma:showField="CatchAllData" ma:web="e93e13c3-be3d-432c-84a5-b7c1a59f3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e13c3-be3d-432c-84a5-b7c1a59f30c7" xsi:nil="true"/>
    <lcf76f155ced4ddcb4097134ff3c332f xmlns="aac01ec9-ef68-474d-9558-d1839130a8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83860D-9B7C-4CE9-9D20-86B11D055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75C2A-CF5B-4D8D-974A-75075ADED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1ec9-ef68-474d-9558-d1839130a839"/>
    <ds:schemaRef ds:uri="e93e13c3-be3d-432c-84a5-b7c1a59f30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D8446A-BCE2-4A6F-9C97-09C34B3310CF}">
  <ds:schemaRefs>
    <ds:schemaRef ds:uri="e93e13c3-be3d-432c-84a5-b7c1a59f30c7"/>
    <ds:schemaRef ds:uri="http://purl.org/dc/terms/"/>
    <ds:schemaRef ds:uri="http://schemas.openxmlformats.org/package/2006/metadata/core-properties"/>
    <ds:schemaRef ds:uri="aac01ec9-ef68-474d-9558-d1839130a83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1216</Words>
  <Application>Microsoft Office PowerPoint</Application>
  <PresentationFormat>Widescreen</PresentationFormat>
  <Paragraphs>141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Theme_PlanInternational</vt:lpstr>
      <vt:lpstr>Le pouvoir du sport : Le genre en mouvement</vt:lpstr>
      <vt:lpstr>Vue d'ensemble</vt:lpstr>
      <vt:lpstr>PowerPoint Presentation</vt:lpstr>
      <vt:lpstr>Règlement intérieur </vt:lpstr>
      <vt:lpstr>Leçon 5 : Stratégies de réaction</vt:lpstr>
      <vt:lpstr>Résolution de problèmes</vt:lpstr>
      <vt:lpstr>La méthode CEV</vt:lpstr>
      <vt:lpstr>Que signifie pour vous un comportement (sexuel) inapproprié ?</vt:lpstr>
      <vt:lpstr>Qu'est-ce qu'un comportement (sexuel) inapproprié ?</vt:lpstr>
      <vt:lpstr>Comment reconnaître un comportement sexuel inapproprié ?</vt:lpstr>
      <vt:lpstr>Pour commencer</vt:lpstr>
      <vt:lpstr>CAS 1</vt:lpstr>
      <vt:lpstr>CAS 2</vt:lpstr>
      <vt:lpstr>CAS 3</vt:lpstr>
      <vt:lpstr>PowerPoint Presentation</vt:lpstr>
      <vt:lpstr>PowerPoint Presentation</vt:lpstr>
      <vt:lpstr>Stratégies de réaction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Organismes d'aide</vt:lpstr>
      <vt:lpstr>PowerPoint Presentation</vt:lpstr>
      <vt:lpstr>L'évaluation</vt:lpstr>
      <vt:lpstr>Merci de votre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Mena</dc:creator>
  <cp:keywords>docId:88AABCEE0B19F00A5D440A0E7A715124</cp:keywords>
  <cp:lastModifiedBy>Mengozzi, Angelica</cp:lastModifiedBy>
  <cp:revision>148</cp:revision>
  <dcterms:created xsi:type="dcterms:W3CDTF">2023-07-21T21:42:24Z</dcterms:created>
  <dcterms:modified xsi:type="dcterms:W3CDTF">2025-01-21T09:21:43Z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0x0101008256C96A2F7C19428F7F810FC83EE140</vt:lpwstr>
  </property>
</Properties>
</file>